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</p:sldMasterIdLst>
  <p:notesMasterIdLst>
    <p:notesMasterId r:id="rId18"/>
  </p:notesMasterIdLst>
  <p:sldIdLst>
    <p:sldId id="256" r:id="rId2"/>
    <p:sldId id="259" r:id="rId3"/>
    <p:sldId id="272" r:id="rId4"/>
    <p:sldId id="261" r:id="rId5"/>
    <p:sldId id="263" r:id="rId6"/>
    <p:sldId id="265" r:id="rId7"/>
    <p:sldId id="262" r:id="rId8"/>
    <p:sldId id="274" r:id="rId9"/>
    <p:sldId id="273" r:id="rId10"/>
    <p:sldId id="267" r:id="rId11"/>
    <p:sldId id="266" r:id="rId12"/>
    <p:sldId id="264" r:id="rId13"/>
    <p:sldId id="269" r:id="rId14"/>
    <p:sldId id="268" r:id="rId15"/>
    <p:sldId id="270" r:id="rId16"/>
    <p:sldId id="271" r:id="rId17"/>
  </p:sldIdLst>
  <p:sldSz cx="9144000" cy="5143500" type="screen16x9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2929"/>
    <a:srgbClr val="FF6600"/>
    <a:srgbClr val="FFC757"/>
    <a:srgbClr val="FFFF66"/>
    <a:srgbClr val="FFFFFF"/>
    <a:srgbClr val="314C14"/>
    <a:srgbClr val="183000"/>
    <a:srgbClr val="F2A100"/>
    <a:srgbClr val="C00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štýlu, bez mrie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802" y="6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cap="none" spc="2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sk-SK" dirty="0"/>
              <a:t>Ostatné náklady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cap="none" spc="20" baseline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defRPr>
          </a:pPr>
          <a:endParaRPr lang="sk-SK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36703389862497288"/>
          <c:y val="0.16361614050208659"/>
          <c:w val="0.54977524358356678"/>
          <c:h val="0.67519232113490635"/>
        </c:manualLayout>
      </c:layout>
      <c:pie3DChart>
        <c:varyColors val="1"/>
        <c:ser>
          <c:idx val="0"/>
          <c:order val="0"/>
          <c:tx>
            <c:strRef>
              <c:f>Hárok1!$B$1</c:f>
              <c:strCache>
                <c:ptCount val="1"/>
                <c:pt idx="0">
                  <c:v>ostatné náklady</c:v>
                </c:pt>
              </c:strCache>
            </c:strRef>
          </c:tx>
          <c:spPr>
            <a:ln>
              <a:solidFill>
                <a:schemeClr val="tx1">
                  <a:lumMod val="95000"/>
                  <a:lumOff val="5000"/>
                </a:schemeClr>
              </a:solidFill>
            </a:ln>
          </c:spPr>
          <c:explosion val="1"/>
          <c:dPt>
            <c:idx val="0"/>
            <c:bubble3D val="0"/>
            <c:spPr>
              <a:solidFill>
                <a:srgbClr val="FFFF66"/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>
                <a:contourClr>
                  <a:schemeClr val="tx1">
                    <a:lumMod val="95000"/>
                    <a:lumOff val="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265-4924-BC5A-E35FC57503F8}"/>
              </c:ext>
            </c:extLst>
          </c:dPt>
          <c:dPt>
            <c:idx val="1"/>
            <c:bubble3D val="0"/>
            <c:spPr>
              <a:solidFill>
                <a:srgbClr val="FFC757"/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>
                <a:contourClr>
                  <a:schemeClr val="tx1">
                    <a:lumMod val="95000"/>
                    <a:lumOff val="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265-4924-BC5A-E35FC57503F8}"/>
              </c:ext>
            </c:extLst>
          </c:dPt>
          <c:dPt>
            <c:idx val="2"/>
            <c:bubble3D val="0"/>
            <c:spPr>
              <a:solidFill>
                <a:srgbClr val="FF6600"/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>
                <a:contourClr>
                  <a:schemeClr val="tx1">
                    <a:lumMod val="95000"/>
                    <a:lumOff val="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265-4924-BC5A-E35FC57503F8}"/>
              </c:ext>
            </c:extLst>
          </c:dPt>
          <c:dPt>
            <c:idx val="3"/>
            <c:bubble3D val="0"/>
            <c:spPr>
              <a:solidFill>
                <a:srgbClr val="292929"/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>
                <a:contourClr>
                  <a:schemeClr val="tx1">
                    <a:lumMod val="95000"/>
                    <a:lumOff val="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265-4924-BC5A-E35FC57503F8}"/>
              </c:ext>
            </c:extLst>
          </c:dPt>
          <c:dPt>
            <c:idx val="4"/>
            <c:bubble3D val="0"/>
            <c:explosion val="0"/>
            <c:spPr>
              <a:solidFill>
                <a:schemeClr val="bg1"/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>
                <a:contourClr>
                  <a:schemeClr val="tx1">
                    <a:lumMod val="95000"/>
                    <a:lumOff val="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265-4924-BC5A-E35FC57503F8}"/>
              </c:ext>
            </c:extLst>
          </c:dPt>
          <c:dLbls>
            <c:dLbl>
              <c:idx val="1"/>
              <c:layout>
                <c:manualLayout>
                  <c:x val="-5.9404921721153449E-3"/>
                  <c:y val="-2.803418551861403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265-4924-BC5A-E35FC57503F8}"/>
                </c:ext>
              </c:extLst>
            </c:dLbl>
            <c:dLbl>
              <c:idx val="2"/>
              <c:layout>
                <c:manualLayout>
                  <c:x val="-5.639816035418045E-3"/>
                  <c:y val="-6.561534439160873E-4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265-4924-BC5A-E35FC57503F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Hárok1!$A$2:$A$6</c:f>
              <c:strCache>
                <c:ptCount val="5"/>
                <c:pt idx="0">
                  <c:v>jačmeň jarný</c:v>
                </c:pt>
                <c:pt idx="1">
                  <c:v>pšenica ozimná</c:v>
                </c:pt>
                <c:pt idx="2">
                  <c:v>kukurica zrno</c:v>
                </c:pt>
                <c:pt idx="3">
                  <c:v>repka ozimná</c:v>
                </c:pt>
                <c:pt idx="4">
                  <c:v>cukrová repa</c:v>
                </c:pt>
              </c:strCache>
            </c:strRef>
          </c:cat>
          <c:val>
            <c:numRef>
              <c:f>Hárok1!$B$2:$B$6</c:f>
              <c:numCache>
                <c:formatCode>0.0%</c:formatCode>
                <c:ptCount val="5"/>
                <c:pt idx="0">
                  <c:v>0.13</c:v>
                </c:pt>
                <c:pt idx="1">
                  <c:v>0.17100000000000001</c:v>
                </c:pt>
                <c:pt idx="2">
                  <c:v>0.193</c:v>
                </c:pt>
                <c:pt idx="3">
                  <c:v>0.25</c:v>
                </c:pt>
                <c:pt idx="4">
                  <c:v>0.25600000000000001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265-4924-BC5A-E35FC57503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l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cap="none" spc="2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sk-SK" dirty="0"/>
              <a:t>Strojové práce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cap="none" spc="20" baseline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defRPr>
          </a:pPr>
          <a:endParaRPr lang="sk-SK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3778932897164808"/>
          <c:y val="0.16361614050208659"/>
          <c:w val="0.77901994842140265"/>
          <c:h val="0.78523409742485784"/>
        </c:manualLayout>
      </c:layout>
      <c:pie3DChart>
        <c:varyColors val="1"/>
        <c:ser>
          <c:idx val="0"/>
          <c:order val="0"/>
          <c:tx>
            <c:strRef>
              <c:f>Hárok1!$B$1</c:f>
              <c:strCache>
                <c:ptCount val="1"/>
                <c:pt idx="0">
                  <c:v>strojové práce</c:v>
                </c:pt>
              </c:strCache>
            </c:strRef>
          </c:tx>
          <c:spPr>
            <a:ln>
              <a:solidFill>
                <a:schemeClr val="tx1">
                  <a:lumMod val="95000"/>
                  <a:lumOff val="5000"/>
                </a:schemeClr>
              </a:solidFill>
            </a:ln>
          </c:spPr>
          <c:explosion val="1"/>
          <c:dPt>
            <c:idx val="0"/>
            <c:bubble3D val="0"/>
            <c:spPr>
              <a:solidFill>
                <a:srgbClr val="FFFF66"/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>
                <a:contourClr>
                  <a:schemeClr val="tx1">
                    <a:lumMod val="95000"/>
                    <a:lumOff val="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1FBC-44C1-90BC-0304B33ED161}"/>
              </c:ext>
            </c:extLst>
          </c:dPt>
          <c:dPt>
            <c:idx val="1"/>
            <c:bubble3D val="0"/>
            <c:spPr>
              <a:solidFill>
                <a:srgbClr val="FFC757"/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>
                <a:contourClr>
                  <a:schemeClr val="tx1">
                    <a:lumMod val="95000"/>
                    <a:lumOff val="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1FBC-44C1-90BC-0304B33ED161}"/>
              </c:ext>
            </c:extLst>
          </c:dPt>
          <c:dPt>
            <c:idx val="2"/>
            <c:bubble3D val="0"/>
            <c:spPr>
              <a:solidFill>
                <a:srgbClr val="FF6600"/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>
                <a:contourClr>
                  <a:schemeClr val="tx1">
                    <a:lumMod val="95000"/>
                    <a:lumOff val="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1FBC-44C1-90BC-0304B33ED161}"/>
              </c:ext>
            </c:extLst>
          </c:dPt>
          <c:dPt>
            <c:idx val="3"/>
            <c:bubble3D val="0"/>
            <c:spPr>
              <a:solidFill>
                <a:srgbClr val="292929"/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>
                <a:contourClr>
                  <a:schemeClr val="tx1">
                    <a:lumMod val="95000"/>
                    <a:lumOff val="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1FBC-44C1-90BC-0304B33ED161}"/>
              </c:ext>
            </c:extLst>
          </c:dPt>
          <c:dPt>
            <c:idx val="4"/>
            <c:bubble3D val="0"/>
            <c:explosion val="0"/>
            <c:spPr>
              <a:solidFill>
                <a:schemeClr val="bg1"/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>
                <a:contourClr>
                  <a:schemeClr val="tx1">
                    <a:lumMod val="95000"/>
                    <a:lumOff val="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1FBC-44C1-90BC-0304B33ED161}"/>
              </c:ext>
            </c:extLst>
          </c:dPt>
          <c:dLbls>
            <c:dLbl>
              <c:idx val="1"/>
              <c:layout>
                <c:manualLayout>
                  <c:x val="-5.9404921721153449E-3"/>
                  <c:y val="-2.803418551861403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FBC-44C1-90BC-0304B33ED161}"/>
                </c:ext>
              </c:extLst>
            </c:dLbl>
            <c:dLbl>
              <c:idx val="2"/>
              <c:layout>
                <c:manualLayout>
                  <c:x val="3.6974948453428161E-3"/>
                  <c:y val="-3.901847499870782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rgbClr val="FFFF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k-SK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212983272766232"/>
                      <c:h val="9.211219653322753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1FBC-44C1-90BC-0304B33ED16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Hárok1!$A$2:$A$6</c:f>
              <c:strCache>
                <c:ptCount val="5"/>
                <c:pt idx="0">
                  <c:v>jačmeň jarný</c:v>
                </c:pt>
                <c:pt idx="1">
                  <c:v>pšenica ozimná</c:v>
                </c:pt>
                <c:pt idx="2">
                  <c:v>kukurica zrno</c:v>
                </c:pt>
                <c:pt idx="3">
                  <c:v>repka ozimná</c:v>
                </c:pt>
                <c:pt idx="4">
                  <c:v>cukrová repa</c:v>
                </c:pt>
              </c:strCache>
            </c:strRef>
          </c:cat>
          <c:val>
            <c:numRef>
              <c:f>Hárok1!$B$2:$B$6</c:f>
              <c:numCache>
                <c:formatCode>0.0%</c:formatCode>
                <c:ptCount val="5"/>
                <c:pt idx="0">
                  <c:v>0.156</c:v>
                </c:pt>
                <c:pt idx="1">
                  <c:v>0.16600000000000001</c:v>
                </c:pt>
                <c:pt idx="2">
                  <c:v>0.192</c:v>
                </c:pt>
                <c:pt idx="3">
                  <c:v>0.158</c:v>
                </c:pt>
                <c:pt idx="4">
                  <c:v>0.32800000000000001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FBC-44C1-90BC-0304B33ED1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cap="none" spc="2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sk-SK" dirty="0"/>
              <a:t>Nakúpené CHOP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cap="none" spc="20" baseline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defRPr>
          </a:pPr>
          <a:endParaRPr lang="sk-SK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5141776628139229"/>
          <c:y val="0.13804119506221577"/>
          <c:w val="0.54977524358356678"/>
          <c:h val="0.67519232113490635"/>
        </c:manualLayout>
      </c:layout>
      <c:pie3DChart>
        <c:varyColors val="1"/>
        <c:ser>
          <c:idx val="0"/>
          <c:order val="0"/>
          <c:tx>
            <c:strRef>
              <c:f>Hárok1!$B$1</c:f>
              <c:strCache>
                <c:ptCount val="1"/>
                <c:pt idx="0">
                  <c:v>nakúpené CHOP</c:v>
                </c:pt>
              </c:strCache>
            </c:strRef>
          </c:tx>
          <c:spPr>
            <a:ln>
              <a:solidFill>
                <a:schemeClr val="tx1">
                  <a:lumMod val="95000"/>
                  <a:lumOff val="5000"/>
                </a:schemeClr>
              </a:solidFill>
            </a:ln>
          </c:spPr>
          <c:explosion val="1"/>
          <c:dPt>
            <c:idx val="0"/>
            <c:bubble3D val="0"/>
            <c:spPr>
              <a:solidFill>
                <a:srgbClr val="FFFF66"/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>
                <a:contourClr>
                  <a:schemeClr val="tx1">
                    <a:lumMod val="95000"/>
                    <a:lumOff val="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5058-4BC5-A25B-C6B1F85BA993}"/>
              </c:ext>
            </c:extLst>
          </c:dPt>
          <c:dPt>
            <c:idx val="1"/>
            <c:bubble3D val="0"/>
            <c:spPr>
              <a:solidFill>
                <a:srgbClr val="FFC757"/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>
                <a:contourClr>
                  <a:schemeClr val="tx1">
                    <a:lumMod val="95000"/>
                    <a:lumOff val="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5058-4BC5-A25B-C6B1F85BA993}"/>
              </c:ext>
            </c:extLst>
          </c:dPt>
          <c:dPt>
            <c:idx val="2"/>
            <c:bubble3D val="0"/>
            <c:spPr>
              <a:solidFill>
                <a:srgbClr val="FF6600"/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>
                <a:contourClr>
                  <a:schemeClr val="tx1">
                    <a:lumMod val="95000"/>
                    <a:lumOff val="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5058-4BC5-A25B-C6B1F85BA993}"/>
              </c:ext>
            </c:extLst>
          </c:dPt>
          <c:dPt>
            <c:idx val="3"/>
            <c:bubble3D val="0"/>
            <c:spPr>
              <a:solidFill>
                <a:srgbClr val="292929"/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>
                <a:contourClr>
                  <a:schemeClr val="tx1">
                    <a:lumMod val="95000"/>
                    <a:lumOff val="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5058-4BC5-A25B-C6B1F85BA993}"/>
              </c:ext>
            </c:extLst>
          </c:dPt>
          <c:dPt>
            <c:idx val="4"/>
            <c:bubble3D val="0"/>
            <c:spPr>
              <a:solidFill>
                <a:schemeClr val="bg1"/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>
                <a:contourClr>
                  <a:schemeClr val="tx1">
                    <a:lumMod val="95000"/>
                    <a:lumOff val="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5058-4BC5-A25B-C6B1F85BA993}"/>
              </c:ext>
            </c:extLst>
          </c:dPt>
          <c:dLbls>
            <c:dLbl>
              <c:idx val="1"/>
              <c:layout>
                <c:manualLayout>
                  <c:x val="-5.9404921721153449E-3"/>
                  <c:y val="-2.803418551861403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058-4BC5-A25B-C6B1F85BA993}"/>
                </c:ext>
              </c:extLst>
            </c:dLbl>
            <c:dLbl>
              <c:idx val="2"/>
              <c:layout>
                <c:manualLayout>
                  <c:x val="0"/>
                  <c:y val="-5.606837103722807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058-4BC5-A25B-C6B1F85BA99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Hárok1!$A$2:$A$6</c:f>
              <c:strCache>
                <c:ptCount val="5"/>
                <c:pt idx="0">
                  <c:v>jačmeň jarný</c:v>
                </c:pt>
                <c:pt idx="1">
                  <c:v>pšenica ozimná</c:v>
                </c:pt>
                <c:pt idx="2">
                  <c:v>kukurica zrno</c:v>
                </c:pt>
                <c:pt idx="3">
                  <c:v>repka ozimná</c:v>
                </c:pt>
                <c:pt idx="4">
                  <c:v>cukrová repa</c:v>
                </c:pt>
              </c:strCache>
            </c:strRef>
          </c:cat>
          <c:val>
            <c:numRef>
              <c:f>Hárok1!$B$2:$B$6</c:f>
              <c:numCache>
                <c:formatCode>0.0%</c:formatCode>
                <c:ptCount val="5"/>
                <c:pt idx="0">
                  <c:v>8.8999999999999996E-2</c:v>
                </c:pt>
                <c:pt idx="1">
                  <c:v>0.11</c:v>
                </c:pt>
                <c:pt idx="2">
                  <c:v>0.108</c:v>
                </c:pt>
                <c:pt idx="3">
                  <c:v>0.28399999999999997</c:v>
                </c:pt>
                <c:pt idx="4">
                  <c:v>0.40899999999999997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058-4BC5-A25B-C6B1F85BA9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098991051841317"/>
          <c:y val="0.82057010623996418"/>
          <c:w val="0.7839604372576443"/>
          <c:h val="0.1460840350647895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cap="none" spc="2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sk-SK" dirty="0"/>
              <a:t>Nakúpené hnojivá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cap="none" spc="20" baseline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defRPr>
          </a:pPr>
          <a:endParaRPr lang="sk-SK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5141776628139229"/>
          <c:y val="0.13804119506221577"/>
          <c:w val="0.54977524358356678"/>
          <c:h val="0.67519232113490635"/>
        </c:manualLayout>
      </c:layout>
      <c:pie3DChart>
        <c:varyColors val="1"/>
        <c:ser>
          <c:idx val="0"/>
          <c:order val="0"/>
          <c:tx>
            <c:strRef>
              <c:f>Hárok1!$B$1</c:f>
              <c:strCache>
                <c:ptCount val="1"/>
                <c:pt idx="0">
                  <c:v>nakúpené hnojivá</c:v>
                </c:pt>
              </c:strCache>
            </c:strRef>
          </c:tx>
          <c:spPr>
            <a:ln>
              <a:solidFill>
                <a:schemeClr val="tx1">
                  <a:lumMod val="95000"/>
                  <a:lumOff val="5000"/>
                </a:schemeClr>
              </a:solidFill>
            </a:ln>
          </c:spPr>
          <c:dPt>
            <c:idx val="0"/>
            <c:bubble3D val="0"/>
            <c:spPr>
              <a:solidFill>
                <a:srgbClr val="FFFF66"/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>
                <a:contourClr>
                  <a:schemeClr val="tx1">
                    <a:lumMod val="95000"/>
                    <a:lumOff val="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AD3B-47E0-A90C-D5743FF441C9}"/>
              </c:ext>
            </c:extLst>
          </c:dPt>
          <c:dPt>
            <c:idx val="1"/>
            <c:bubble3D val="0"/>
            <c:spPr>
              <a:solidFill>
                <a:srgbClr val="FFC757"/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>
                <a:contourClr>
                  <a:schemeClr val="tx1">
                    <a:lumMod val="95000"/>
                    <a:lumOff val="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AD3B-47E0-A90C-D5743FF441C9}"/>
              </c:ext>
            </c:extLst>
          </c:dPt>
          <c:dPt>
            <c:idx val="2"/>
            <c:bubble3D val="0"/>
            <c:spPr>
              <a:solidFill>
                <a:srgbClr val="FF6600"/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>
                <a:contourClr>
                  <a:schemeClr val="tx1">
                    <a:lumMod val="95000"/>
                    <a:lumOff val="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AD3B-47E0-A90C-D5743FF441C9}"/>
              </c:ext>
            </c:extLst>
          </c:dPt>
          <c:dPt>
            <c:idx val="3"/>
            <c:bubble3D val="0"/>
            <c:spPr>
              <a:solidFill>
                <a:srgbClr val="292929"/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>
                <a:contourClr>
                  <a:schemeClr val="tx1">
                    <a:lumMod val="95000"/>
                    <a:lumOff val="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AD3B-47E0-A90C-D5743FF441C9}"/>
              </c:ext>
            </c:extLst>
          </c:dPt>
          <c:dPt>
            <c:idx val="4"/>
            <c:bubble3D val="0"/>
            <c:spPr>
              <a:solidFill>
                <a:schemeClr val="bg1"/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>
                <a:contourClr>
                  <a:schemeClr val="tx1">
                    <a:lumMod val="95000"/>
                    <a:lumOff val="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AD3B-47E0-A90C-D5743FF441C9}"/>
              </c:ext>
            </c:extLst>
          </c:dPt>
          <c:dLbls>
            <c:dLbl>
              <c:idx val="1"/>
              <c:layout>
                <c:manualLayout>
                  <c:x val="-5.9404921721153449E-3"/>
                  <c:y val="-2.803418551861403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D3B-47E0-A90C-D5743FF441C9}"/>
                </c:ext>
              </c:extLst>
            </c:dLbl>
            <c:dLbl>
              <c:idx val="2"/>
              <c:layout>
                <c:manualLayout>
                  <c:x val="-1.1880984344230473E-2"/>
                  <c:y val="-1.531225493857133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D3B-47E0-A90C-D5743FF441C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Hárok1!$A$2:$A$6</c:f>
              <c:strCache>
                <c:ptCount val="5"/>
                <c:pt idx="0">
                  <c:v>jačmeň jarný</c:v>
                </c:pt>
                <c:pt idx="1">
                  <c:v>pšenica ozimná</c:v>
                </c:pt>
                <c:pt idx="2">
                  <c:v>kukurica zrno</c:v>
                </c:pt>
                <c:pt idx="3">
                  <c:v>repka ozimná</c:v>
                </c:pt>
                <c:pt idx="4">
                  <c:v>cukrová repa</c:v>
                </c:pt>
              </c:strCache>
            </c:strRef>
          </c:cat>
          <c:val>
            <c:numRef>
              <c:f>Hárok1!$B$2:$B$6</c:f>
              <c:numCache>
                <c:formatCode>0.0%</c:formatCode>
                <c:ptCount val="5"/>
                <c:pt idx="0">
                  <c:v>0.11</c:v>
                </c:pt>
                <c:pt idx="1">
                  <c:v>0.20499999999999999</c:v>
                </c:pt>
                <c:pt idx="2">
                  <c:v>0.17399999999999999</c:v>
                </c:pt>
                <c:pt idx="3">
                  <c:v>0.24299999999999999</c:v>
                </c:pt>
                <c:pt idx="4">
                  <c:v>0.26800000000000002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D3B-47E0-A90C-D5743FF441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cap="none" spc="2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sk-SK" dirty="0"/>
              <a:t>Nakúpené osivá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cap="none" spc="20" baseline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defRPr>
          </a:pPr>
          <a:endParaRPr lang="sk-SK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5141776628139229"/>
          <c:y val="0.13804119506221577"/>
          <c:w val="0.54977524358356678"/>
          <c:h val="0.67519232113490635"/>
        </c:manualLayout>
      </c:layout>
      <c:pie3DChart>
        <c:varyColors val="1"/>
        <c:ser>
          <c:idx val="0"/>
          <c:order val="0"/>
          <c:tx>
            <c:strRef>
              <c:f>Hárok1!$B$1</c:f>
              <c:strCache>
                <c:ptCount val="1"/>
                <c:pt idx="0">
                  <c:v>nakúpené osivá</c:v>
                </c:pt>
              </c:strCache>
            </c:strRef>
          </c:tx>
          <c:spPr>
            <a:ln>
              <a:solidFill>
                <a:schemeClr val="tx1">
                  <a:lumMod val="95000"/>
                  <a:lumOff val="5000"/>
                </a:schemeClr>
              </a:solidFill>
            </a:ln>
          </c:spPr>
          <c:dPt>
            <c:idx val="0"/>
            <c:bubble3D val="0"/>
            <c:spPr>
              <a:solidFill>
                <a:srgbClr val="FFFF66"/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>
                <a:contourClr>
                  <a:schemeClr val="tx1">
                    <a:lumMod val="95000"/>
                    <a:lumOff val="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7EC8-4A86-8C4F-5BBE8AA27915}"/>
              </c:ext>
            </c:extLst>
          </c:dPt>
          <c:dPt>
            <c:idx val="1"/>
            <c:bubble3D val="0"/>
            <c:spPr>
              <a:solidFill>
                <a:srgbClr val="FFC757"/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>
                <a:contourClr>
                  <a:schemeClr val="tx1">
                    <a:lumMod val="95000"/>
                    <a:lumOff val="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7EC8-4A86-8C4F-5BBE8AA27915}"/>
              </c:ext>
            </c:extLst>
          </c:dPt>
          <c:dPt>
            <c:idx val="2"/>
            <c:bubble3D val="0"/>
            <c:spPr>
              <a:solidFill>
                <a:srgbClr val="FF6600"/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>
                <a:contourClr>
                  <a:schemeClr val="tx1">
                    <a:lumMod val="95000"/>
                    <a:lumOff val="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7EC8-4A86-8C4F-5BBE8AA27915}"/>
              </c:ext>
            </c:extLst>
          </c:dPt>
          <c:dPt>
            <c:idx val="3"/>
            <c:bubble3D val="0"/>
            <c:spPr>
              <a:solidFill>
                <a:srgbClr val="292929"/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>
                <a:contourClr>
                  <a:schemeClr val="tx1">
                    <a:lumMod val="95000"/>
                    <a:lumOff val="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7EC8-4A86-8C4F-5BBE8AA27915}"/>
              </c:ext>
            </c:extLst>
          </c:dPt>
          <c:dPt>
            <c:idx val="4"/>
            <c:bubble3D val="0"/>
            <c:spPr>
              <a:solidFill>
                <a:schemeClr val="bg1"/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>
                <a:contourClr>
                  <a:schemeClr val="tx1">
                    <a:lumMod val="95000"/>
                    <a:lumOff val="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7EC8-4A86-8C4F-5BBE8AA27915}"/>
              </c:ext>
            </c:extLst>
          </c:dPt>
          <c:dLbls>
            <c:dLbl>
              <c:idx val="1"/>
              <c:layout>
                <c:manualLayout>
                  <c:x val="-5.9404921721153449E-3"/>
                  <c:y val="-2.803418551861403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EC8-4A86-8C4F-5BBE8AA27915}"/>
                </c:ext>
              </c:extLst>
            </c:dLbl>
            <c:dLbl>
              <c:idx val="2"/>
              <c:layout>
                <c:manualLayout>
                  <c:x val="0"/>
                  <c:y val="-7.9020641174055647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EC8-4A86-8C4F-5BBE8AA279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Hárok1!$A$2:$A$6</c:f>
              <c:strCache>
                <c:ptCount val="5"/>
                <c:pt idx="0">
                  <c:v>jačmeň jarný</c:v>
                </c:pt>
                <c:pt idx="1">
                  <c:v>pšenica ozimná</c:v>
                </c:pt>
                <c:pt idx="2">
                  <c:v>kukurica zrno</c:v>
                </c:pt>
                <c:pt idx="3">
                  <c:v>repka ozimná</c:v>
                </c:pt>
                <c:pt idx="4">
                  <c:v>cukrová repa</c:v>
                </c:pt>
              </c:strCache>
            </c:strRef>
          </c:cat>
          <c:val>
            <c:numRef>
              <c:f>Hárok1!$B$2:$B$6</c:f>
              <c:numCache>
                <c:formatCode>0.0%</c:formatCode>
                <c:ptCount val="5"/>
                <c:pt idx="0">
                  <c:v>0.161</c:v>
                </c:pt>
                <c:pt idx="1">
                  <c:v>0.17299999999999999</c:v>
                </c:pt>
                <c:pt idx="2">
                  <c:v>0.22</c:v>
                </c:pt>
                <c:pt idx="3">
                  <c:v>0.11899999999999999</c:v>
                </c:pt>
                <c:pt idx="4">
                  <c:v>0.32700000000000001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EC8-4A86-8C4F-5BBE8AA279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cap="none" spc="20" baseline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defRPr>
          </a:pPr>
          <a:endParaRPr lang="sk-SK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33273256229937415"/>
          <c:y val="0.15227046571388855"/>
          <c:w val="0.59013226906878069"/>
          <c:h val="0.75114309858970452"/>
        </c:manualLayout>
      </c:layout>
      <c:pie3DChart>
        <c:varyColors val="1"/>
        <c:ser>
          <c:idx val="0"/>
          <c:order val="0"/>
          <c:tx>
            <c:strRef>
              <c:f>Hárok1!$B$1</c:f>
              <c:strCache>
                <c:ptCount val="1"/>
                <c:pt idx="0">
                  <c:v>Náklady 5 plodín</c:v>
                </c:pt>
              </c:strCache>
            </c:strRef>
          </c:tx>
          <c:spPr>
            <a:ln>
              <a:solidFill>
                <a:srgbClr val="292929"/>
              </a:solidFill>
            </a:ln>
          </c:spPr>
          <c:dPt>
            <c:idx val="0"/>
            <c:bubble3D val="0"/>
            <c:spPr>
              <a:solidFill>
                <a:srgbClr val="FFFF66"/>
              </a:solidFill>
              <a:ln>
                <a:solidFill>
                  <a:srgbClr val="292929"/>
                </a:solidFill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>
                <a:contourClr>
                  <a:srgbClr val="292929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7DA1-4298-B6D8-EEA1C7C1F4F4}"/>
              </c:ext>
            </c:extLst>
          </c:dPt>
          <c:dPt>
            <c:idx val="1"/>
            <c:bubble3D val="0"/>
            <c:spPr>
              <a:solidFill>
                <a:srgbClr val="FFC757"/>
              </a:solidFill>
              <a:ln>
                <a:solidFill>
                  <a:srgbClr val="292929"/>
                </a:solidFill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>
                <a:contourClr>
                  <a:srgbClr val="292929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7DA1-4298-B6D8-EEA1C7C1F4F4}"/>
              </c:ext>
            </c:extLst>
          </c:dPt>
          <c:dPt>
            <c:idx val="2"/>
            <c:bubble3D val="0"/>
            <c:spPr>
              <a:solidFill>
                <a:srgbClr val="FF6600"/>
              </a:solidFill>
              <a:ln>
                <a:solidFill>
                  <a:srgbClr val="292929"/>
                </a:solidFill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>
                <a:contourClr>
                  <a:srgbClr val="292929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7DA1-4298-B6D8-EEA1C7C1F4F4}"/>
              </c:ext>
            </c:extLst>
          </c:dPt>
          <c:dPt>
            <c:idx val="3"/>
            <c:bubble3D val="0"/>
            <c:spPr>
              <a:solidFill>
                <a:srgbClr val="292929"/>
              </a:solidFill>
              <a:ln>
                <a:solidFill>
                  <a:srgbClr val="292929"/>
                </a:solidFill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>
                <a:contourClr>
                  <a:srgbClr val="292929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7DA1-4298-B6D8-EEA1C7C1F4F4}"/>
              </c:ext>
            </c:extLst>
          </c:dPt>
          <c:dPt>
            <c:idx val="4"/>
            <c:bubble3D val="0"/>
            <c:spPr>
              <a:solidFill>
                <a:srgbClr val="FFFFFF"/>
              </a:solidFill>
              <a:ln>
                <a:solidFill>
                  <a:srgbClr val="292929"/>
                </a:solidFill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>
                <a:contourClr>
                  <a:srgbClr val="292929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6-7DA1-4298-B6D8-EEA1C7C1F4F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Hárok1!$A$2:$A$6</c:f>
              <c:strCache>
                <c:ptCount val="5"/>
                <c:pt idx="0">
                  <c:v>jačmeň jarný</c:v>
                </c:pt>
                <c:pt idx="1">
                  <c:v>pšenica ozimná</c:v>
                </c:pt>
                <c:pt idx="2">
                  <c:v>kukurica zrno</c:v>
                </c:pt>
                <c:pt idx="3">
                  <c:v>repka ozimná</c:v>
                </c:pt>
                <c:pt idx="4">
                  <c:v>cukrová repa</c:v>
                </c:pt>
              </c:strCache>
            </c:strRef>
          </c:cat>
          <c:val>
            <c:numRef>
              <c:f>Hárok1!$B$2:$B$6</c:f>
              <c:numCache>
                <c:formatCode>0.0%</c:formatCode>
                <c:ptCount val="5"/>
                <c:pt idx="0">
                  <c:v>0.13300000000000001</c:v>
                </c:pt>
                <c:pt idx="1">
                  <c:v>0.16400000000000001</c:v>
                </c:pt>
                <c:pt idx="2">
                  <c:v>0.17799999999999999</c:v>
                </c:pt>
                <c:pt idx="3">
                  <c:v>0.21</c:v>
                </c:pt>
                <c:pt idx="4">
                  <c:v>0.315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DA1-4298-B6D8-EEA1C7C1F4F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l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sk-SK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cap="none" spc="2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sk-SK" dirty="0"/>
              <a:t>Výnosy spolu 5 plodín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cap="none" spc="20" baseline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defRPr>
          </a:pPr>
          <a:endParaRPr lang="sk-SK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106491877183217"/>
          <c:y val="0.17367900313619752"/>
          <c:w val="0.8189718738744638"/>
          <c:h val="0.73121662540590482"/>
        </c:manualLayout>
      </c:layout>
      <c:pie3DChart>
        <c:varyColors val="1"/>
        <c:ser>
          <c:idx val="0"/>
          <c:order val="0"/>
          <c:tx>
            <c:strRef>
              <c:f>Hárok1!$B$1</c:f>
              <c:strCache>
                <c:ptCount val="1"/>
                <c:pt idx="0">
                  <c:v>Výnosyy spolu 5 plodín</c:v>
                </c:pt>
              </c:strCache>
            </c:strRef>
          </c:tx>
          <c:spPr>
            <a:ln>
              <a:solidFill>
                <a:srgbClr val="292929"/>
              </a:solidFill>
            </a:ln>
          </c:spPr>
          <c:dPt>
            <c:idx val="0"/>
            <c:bubble3D val="0"/>
            <c:spPr>
              <a:solidFill>
                <a:srgbClr val="FFFF66"/>
              </a:solidFill>
              <a:ln>
                <a:solidFill>
                  <a:srgbClr val="292929"/>
                </a:solidFill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>
                <a:contourClr>
                  <a:srgbClr val="292929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1F8-4261-A0CF-627A4075643D}"/>
              </c:ext>
            </c:extLst>
          </c:dPt>
          <c:dPt>
            <c:idx val="1"/>
            <c:bubble3D val="0"/>
            <c:spPr>
              <a:solidFill>
                <a:srgbClr val="FFC757"/>
              </a:solidFill>
              <a:ln>
                <a:solidFill>
                  <a:srgbClr val="292929"/>
                </a:solidFill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>
                <a:contourClr>
                  <a:srgbClr val="292929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6-31F8-4261-A0CF-627A4075643D}"/>
              </c:ext>
            </c:extLst>
          </c:dPt>
          <c:dPt>
            <c:idx val="2"/>
            <c:bubble3D val="0"/>
            <c:spPr>
              <a:solidFill>
                <a:srgbClr val="FF6600"/>
              </a:solidFill>
              <a:ln>
                <a:solidFill>
                  <a:srgbClr val="292929"/>
                </a:solidFill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>
                <a:contourClr>
                  <a:srgbClr val="292929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31F8-4261-A0CF-627A4075643D}"/>
              </c:ext>
            </c:extLst>
          </c:dPt>
          <c:dPt>
            <c:idx val="3"/>
            <c:bubble3D val="0"/>
            <c:spPr>
              <a:solidFill>
                <a:srgbClr val="292929"/>
              </a:solidFill>
              <a:ln>
                <a:solidFill>
                  <a:srgbClr val="292929"/>
                </a:solidFill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>
                <a:contourClr>
                  <a:srgbClr val="292929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1F8-4261-A0CF-627A4075643D}"/>
              </c:ext>
            </c:extLst>
          </c:dPt>
          <c:dPt>
            <c:idx val="4"/>
            <c:bubble3D val="0"/>
            <c:spPr>
              <a:solidFill>
                <a:schemeClr val="bg1"/>
              </a:solidFill>
              <a:ln>
                <a:solidFill>
                  <a:srgbClr val="292929"/>
                </a:solidFill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>
                <a:contourClr>
                  <a:srgbClr val="292929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31F8-4261-A0CF-627A4075643D}"/>
              </c:ext>
            </c:extLst>
          </c:dPt>
          <c:dLbls>
            <c:dLbl>
              <c:idx val="1"/>
              <c:layout>
                <c:manualLayout>
                  <c:x val="0"/>
                  <c:y val="4.33914210832765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1F8-4261-A0CF-627A4075643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Hárok1!$A$2:$A$6</c:f>
              <c:strCache>
                <c:ptCount val="5"/>
                <c:pt idx="0">
                  <c:v>jačmeň jarný</c:v>
                </c:pt>
                <c:pt idx="1">
                  <c:v>pšenica ozimná</c:v>
                </c:pt>
                <c:pt idx="2">
                  <c:v>kukurica zrno</c:v>
                </c:pt>
                <c:pt idx="3">
                  <c:v>repka ozimná</c:v>
                </c:pt>
                <c:pt idx="4">
                  <c:v>cukrová repa</c:v>
                </c:pt>
              </c:strCache>
            </c:strRef>
          </c:cat>
          <c:val>
            <c:numRef>
              <c:f>Hárok1!$B$2:$B$6</c:f>
              <c:numCache>
                <c:formatCode>0.0%</c:formatCode>
                <c:ptCount val="5"/>
                <c:pt idx="0">
                  <c:v>0.24</c:v>
                </c:pt>
                <c:pt idx="1">
                  <c:v>0.185</c:v>
                </c:pt>
                <c:pt idx="2">
                  <c:v>0.224</c:v>
                </c:pt>
                <c:pt idx="3">
                  <c:v>0.19700000000000001</c:v>
                </c:pt>
                <c:pt idx="4">
                  <c:v>0.154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1F8-4261-A0CF-627A4075643D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sk-SK" sz="1600" b="0" dirty="0">
                <a:solidFill>
                  <a:schemeClr val="bg1"/>
                </a:solidFill>
              </a:rPr>
              <a:t>Náklady jačmeň jarný  (€/ha)</a:t>
            </a:r>
            <a:endParaRPr lang="en-US" sz="1600" b="0" dirty="0">
              <a:solidFill>
                <a:schemeClr val="bg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sk-SK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Hárok1!$B$1</c:f>
              <c:strCache>
                <c:ptCount val="1"/>
                <c:pt idx="0">
                  <c:v>náklady jačmeň</c:v>
                </c:pt>
              </c:strCache>
            </c:strRef>
          </c:tx>
          <c:dPt>
            <c:idx val="0"/>
            <c:bubble3D val="0"/>
            <c:spPr>
              <a:solidFill>
                <a:srgbClr val="66FF33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1-E7D8-4B4B-AA20-5E58117D66B1}"/>
              </c:ext>
            </c:extLst>
          </c:dPt>
          <c:dPt>
            <c:idx val="1"/>
            <c:bubble3D val="0"/>
            <c:spPr>
              <a:solidFill>
                <a:srgbClr val="FFFF99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3-E7D8-4B4B-AA20-5E58117D66B1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6">
                      <a:shade val="51000"/>
                      <a:satMod val="130000"/>
                    </a:schemeClr>
                  </a:gs>
                  <a:gs pos="80000">
                    <a:schemeClr val="accent6">
                      <a:shade val="93000"/>
                      <a:satMod val="130000"/>
                    </a:schemeClr>
                  </a:gs>
                  <a:gs pos="100000">
                    <a:schemeClr val="accent6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5-E7D8-4B4B-AA20-5E58117D66B1}"/>
              </c:ext>
            </c:extLst>
          </c:dPt>
          <c:dPt>
            <c:idx val="3"/>
            <c:bubble3D val="0"/>
            <c:spPr>
              <a:solidFill>
                <a:srgbClr val="CC000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7-E7D8-4B4B-AA20-5E58117D66B1}"/>
              </c:ext>
            </c:extLst>
          </c:dPt>
          <c:dPt>
            <c:idx val="4"/>
            <c:bubble3D val="0"/>
            <c:spPr>
              <a:solidFill>
                <a:srgbClr val="33CCFF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9-FB15-4A49-92C1-D3FD55740A6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Hárok1!$A$2:$A$6</c:f>
              <c:strCache>
                <c:ptCount val="5"/>
                <c:pt idx="0">
                  <c:v>nakúpené hnojivá</c:v>
                </c:pt>
                <c:pt idx="1">
                  <c:v>nakúpené CHOP</c:v>
                </c:pt>
                <c:pt idx="2">
                  <c:v>nakúpené osivá</c:v>
                </c:pt>
                <c:pt idx="3">
                  <c:v>ostatné náklady</c:v>
                </c:pt>
                <c:pt idx="4">
                  <c:v>strojové práce</c:v>
                </c:pt>
              </c:strCache>
            </c:strRef>
          </c:cat>
          <c:val>
            <c:numRef>
              <c:f>Hárok1!$B$2:$B$6</c:f>
              <c:numCache>
                <c:formatCode>0%</c:formatCode>
                <c:ptCount val="5"/>
                <c:pt idx="0">
                  <c:v>0.11</c:v>
                </c:pt>
                <c:pt idx="1">
                  <c:v>0.11</c:v>
                </c:pt>
                <c:pt idx="2">
                  <c:v>0.12</c:v>
                </c:pt>
                <c:pt idx="3">
                  <c:v>0.24</c:v>
                </c:pt>
                <c:pt idx="4">
                  <c:v>0.42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E03-40FC-A583-2E191B0D32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sk-SK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5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/>
    <cs:fillRef idx="2">
      <cs:styleClr val="auto"/>
    </cs:fillRef>
    <cs:effectRef idx="1"/>
    <cs:fontRef idx="minor">
      <a:schemeClr val="dk1"/>
    </cs:fontRef>
    <cs:spPr/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5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/>
    <cs:fillRef idx="2">
      <cs:styleClr val="auto"/>
    </cs:fillRef>
    <cs:effectRef idx="1"/>
    <cs:fontRef idx="minor">
      <a:schemeClr val="dk1"/>
    </cs:fontRef>
    <cs:spPr/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65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/>
    <cs:fillRef idx="2">
      <cs:styleClr val="auto"/>
    </cs:fillRef>
    <cs:effectRef idx="1"/>
    <cs:fontRef idx="minor">
      <a:schemeClr val="dk1"/>
    </cs:fontRef>
    <cs:spPr/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65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/>
    <cs:fillRef idx="2">
      <cs:styleClr val="auto"/>
    </cs:fillRef>
    <cs:effectRef idx="1"/>
    <cs:fontRef idx="minor">
      <a:schemeClr val="dk1"/>
    </cs:fontRef>
    <cs:spPr/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65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/>
    <cs:fillRef idx="2">
      <cs:styleClr val="auto"/>
    </cs:fillRef>
    <cs:effectRef idx="1"/>
    <cs:fontRef idx="minor">
      <a:schemeClr val="dk1"/>
    </cs:fontRef>
    <cs:spPr/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65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/>
    <cs:fillRef idx="2">
      <cs:styleClr val="auto"/>
    </cs:fillRef>
    <cs:effectRef idx="1"/>
    <cs:fontRef idx="minor">
      <a:schemeClr val="dk1"/>
    </cs:fontRef>
    <cs:spPr/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65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/>
    <cs:fillRef idx="2">
      <cs:styleClr val="auto"/>
    </cs:fillRef>
    <cs:effectRef idx="1"/>
    <cs:fontRef idx="minor">
      <a:schemeClr val="dk1"/>
    </cs:fontRef>
    <cs:spPr/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34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>
              <a:defRPr sz="1200"/>
            </a:lvl1pPr>
          </a:lstStyle>
          <a:p>
            <a:fld id="{895E7DB5-258C-45E3-AB3D-F04BFA4C7511}" type="datetimeFigureOut">
              <a:rPr lang="en-US" smtClean="0"/>
              <a:t>2/5/2022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3" rIns="91426" bIns="4571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1"/>
          </a:xfrm>
          <a:prstGeom prst="rect">
            <a:avLst/>
          </a:prstGeom>
        </p:spPr>
        <p:txBody>
          <a:bodyPr vert="horz" lIns="91426" tIns="45713" rIns="91426" bIns="45713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>
              <a:defRPr sz="1200"/>
            </a:lvl1pPr>
          </a:lstStyle>
          <a:p>
            <a:fld id="{14EBCE9F-1F4C-415C-A81C-FD3B671037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7778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92245" y="3335275"/>
            <a:ext cx="5650085" cy="763525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92245" y="4098800"/>
            <a:ext cx="5650085" cy="610820"/>
          </a:xfrm>
        </p:spPr>
        <p:txBody>
          <a:bodyPr>
            <a:normAutofit/>
          </a:bodyPr>
          <a:lstStyle>
            <a:lvl1pPr marL="0" indent="0" algn="l">
              <a:buNone/>
              <a:defRPr sz="2800" b="0" i="0">
                <a:solidFill>
                  <a:srgbClr val="FFFF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9A983-F1A0-44C4-B734-89BC7119EAEB}" type="datetime1">
              <a:rPr lang="en-US" smtClean="0"/>
              <a:t>2/5/2022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566E7-73C6-4009-919B-FB9FB1A3A49A}" type="datetime1">
              <a:rPr lang="en-US" smtClean="0"/>
              <a:t>2/5/2022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E66EF-046B-4617-9AFF-E60E137DDE5B}" type="datetime1">
              <a:rPr lang="en-US" smtClean="0"/>
              <a:t>2/5/2022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403CA-EAC9-49A7-BEB1-EA5CE138BF81}" type="datetime1">
              <a:rPr lang="en-US" smtClean="0"/>
              <a:t>2/5/2022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id="{94BFDDFE-69F3-43BE-A2A1-2F14C6AA38A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18306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739290"/>
            <a:ext cx="8246070" cy="610820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350110"/>
            <a:ext cx="8246070" cy="3512215"/>
          </a:xfr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>
                <a:solidFill>
                  <a:schemeClr val="bg1"/>
                </a:solidFill>
              </a:defRPr>
            </a:lvl2pPr>
            <a:lvl3pPr algn="l">
              <a:defRPr>
                <a:solidFill>
                  <a:schemeClr val="bg1"/>
                </a:solidFill>
              </a:defRPr>
            </a:lvl3pPr>
            <a:lvl4pPr algn="l">
              <a:defRPr>
                <a:solidFill>
                  <a:schemeClr val="bg1"/>
                </a:solidFill>
              </a:defRPr>
            </a:lvl4pPr>
            <a:lvl5pPr algn="l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E0458-CAD9-4217-ACF4-EADE3889AFE5}" type="datetime1">
              <a:rPr lang="en-US" smtClean="0"/>
              <a:t>2/5/2022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1425" y="281175"/>
            <a:ext cx="6108200" cy="572644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1425" y="1044701"/>
            <a:ext cx="6108200" cy="3663766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6167B-CDBC-4893-87DB-2F7F8B178731}" type="datetime1">
              <a:rPr lang="en-US" smtClean="0"/>
              <a:t>2/5/2022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4CEED-5B97-41F8-98B3-1B426FF2FCBB}" type="datetime1">
              <a:rPr lang="en-US" smtClean="0"/>
              <a:t>2/5/2022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8D877-3CEF-4A18-ACC5-77672432F776}" type="datetime1">
              <a:rPr lang="en-US" smtClean="0"/>
              <a:t>2/5/2022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739290"/>
            <a:ext cx="8093365" cy="610820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80" y="1946648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80" y="2419045"/>
            <a:ext cx="4040188" cy="2276294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1946648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1" y="2419045"/>
            <a:ext cx="4041775" cy="2276294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29BB-77A8-4FAF-82D9-290574AAB45F}" type="datetime1">
              <a:rPr lang="en-US" smtClean="0"/>
              <a:t>2/5/2022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E354F-30FE-4C29-8B0A-D6FB7339B2F0}" type="datetime1">
              <a:rPr lang="en-US" smtClean="0"/>
              <a:t>2/5/2022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44D15-3F01-43C5-B49C-E3F974E41795}" type="datetime1">
              <a:rPr lang="en-US" smtClean="0"/>
              <a:t>2/5/2022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F9515-3206-434F-A426-150663E1A321}" type="datetime1">
              <a:rPr lang="en-US" smtClean="0"/>
              <a:t>2/5/2022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06E6E5-24DB-456A-B98B-DBDC16E24E3B}" type="datetime1">
              <a:rPr lang="en-US" smtClean="0"/>
              <a:t>2/5/2022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ACB95DB-58F7-4926-8AF6-ECF7E076F228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sv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8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3843973"/>
            <a:ext cx="7963103" cy="853791"/>
          </a:xfrm>
        </p:spPr>
        <p:txBody>
          <a:bodyPr>
            <a:normAutofit fontScale="90000"/>
          </a:bodyPr>
          <a:lstStyle/>
          <a:p>
            <a:r>
              <a:rPr lang="sk-SK" b="1" cap="small" spc="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Výnosnosť pestovania sladovníckeho jačmeňa z pohľadu pestovateľa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21757" y="1208625"/>
            <a:ext cx="1232618" cy="343587"/>
          </a:xfrm>
        </p:spPr>
        <p:txBody>
          <a:bodyPr>
            <a:normAutofit fontScale="85000" lnSpcReduction="10000"/>
          </a:bodyPr>
          <a:lstStyle/>
          <a:p>
            <a:r>
              <a:rPr lang="sk-SK" sz="2000" b="1" dirty="0">
                <a:solidFill>
                  <a:srgbClr val="314C1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03.02.2022</a:t>
            </a:r>
            <a:endParaRPr lang="en-US" sz="2000" b="1" dirty="0">
              <a:solidFill>
                <a:srgbClr val="314C1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61DD9F5E-3E9B-4FEF-895A-E88B13B92F98}"/>
              </a:ext>
            </a:extLst>
          </p:cNvPr>
          <p:cNvSpPr txBox="1">
            <a:spLocks/>
          </p:cNvSpPr>
          <p:nvPr/>
        </p:nvSpPr>
        <p:spPr>
          <a:xfrm>
            <a:off x="5106708" y="2266340"/>
            <a:ext cx="3485732" cy="763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b="0" i="0" kern="120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k-SK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Ing. Igor Jakubička</a:t>
            </a:r>
          </a:p>
          <a:p>
            <a:r>
              <a:rPr lang="sk-SK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Predseda PD DEVIO Nové Sady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CFD70CA-C62B-483E-BB71-981DCD7EC617}"/>
              </a:ext>
            </a:extLst>
          </p:cNvPr>
          <p:cNvSpPr txBox="1">
            <a:spLocks/>
          </p:cNvSpPr>
          <p:nvPr/>
        </p:nvSpPr>
        <p:spPr>
          <a:xfrm>
            <a:off x="2205207" y="433880"/>
            <a:ext cx="6426849" cy="725348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k-SK" cap="small" spc="100" dirty="0">
                <a:solidFill>
                  <a:srgbClr val="314C1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Sladovnícka on-line konferencia</a:t>
            </a:r>
            <a:endParaRPr lang="en-US" cap="small" spc="100" dirty="0">
              <a:solidFill>
                <a:srgbClr val="314C1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439190" y="281175"/>
            <a:ext cx="5950435" cy="581610"/>
          </a:xfrm>
        </p:spPr>
        <p:txBody>
          <a:bodyPr>
            <a:normAutofit fontScale="90000"/>
          </a:bodyPr>
          <a:lstStyle/>
          <a:p>
            <a:r>
              <a:rPr lang="sk-SK" dirty="0"/>
              <a:t>Náklady v.s. výnosy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441343" y="862785"/>
            <a:ext cx="5650085" cy="45811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k-SK" dirty="0"/>
              <a:t>Stručné vyhodnotenie - jačmeň jarný</a:t>
            </a:r>
          </a:p>
        </p:txBody>
      </p:sp>
      <p:sp>
        <p:nvSpPr>
          <p:cNvPr id="2" name="Zástupný objekt pre číslo snímky 1">
            <a:extLst>
              <a:ext uri="{FF2B5EF4-FFF2-40B4-BE49-F238E27FC236}">
                <a16:creationId xmlns:a16="http://schemas.microsoft.com/office/drawing/2014/main" id="{EB8E3B20-2E54-47B5-9791-069948B4E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10</a:t>
            </a:fld>
            <a:endParaRPr lang="en-US" dirty="0"/>
          </a:p>
        </p:txBody>
      </p:sp>
      <p:graphicFrame>
        <p:nvGraphicFramePr>
          <p:cNvPr id="3" name="Tabuľka 5">
            <a:extLst>
              <a:ext uri="{FF2B5EF4-FFF2-40B4-BE49-F238E27FC236}">
                <a16:creationId xmlns:a16="http://schemas.microsoft.com/office/drawing/2014/main" id="{9D8D78CD-5BD6-4E4A-A866-DE6A6FC290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9053846"/>
              </p:ext>
            </p:extLst>
          </p:nvPr>
        </p:nvGraphicFramePr>
        <p:xfrm>
          <a:off x="2281425" y="2419045"/>
          <a:ext cx="2589885" cy="2042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63295">
                  <a:extLst>
                    <a:ext uri="{9D8B030D-6E8A-4147-A177-3AD203B41FA5}">
                      <a16:colId xmlns:a16="http://schemas.microsoft.com/office/drawing/2014/main" val="203401105"/>
                    </a:ext>
                  </a:extLst>
                </a:gridCol>
                <a:gridCol w="863295">
                  <a:extLst>
                    <a:ext uri="{9D8B030D-6E8A-4147-A177-3AD203B41FA5}">
                      <a16:colId xmlns:a16="http://schemas.microsoft.com/office/drawing/2014/main" val="535875189"/>
                    </a:ext>
                  </a:extLst>
                </a:gridCol>
                <a:gridCol w="863295">
                  <a:extLst>
                    <a:ext uri="{9D8B030D-6E8A-4147-A177-3AD203B41FA5}">
                      <a16:colId xmlns:a16="http://schemas.microsoft.com/office/drawing/2014/main" val="1991072273"/>
                    </a:ext>
                  </a:extLst>
                </a:gridCol>
              </a:tblGrid>
              <a:tr h="210329">
                <a:tc>
                  <a:txBody>
                    <a:bodyPr/>
                    <a:lstStyle/>
                    <a:p>
                      <a:endParaRPr lang="sk-SK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400" dirty="0">
                          <a:solidFill>
                            <a:schemeClr val="bg1"/>
                          </a:solidFill>
                        </a:rPr>
                        <a:t>jačmeň jarný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400" dirty="0">
                          <a:solidFill>
                            <a:schemeClr val="bg1"/>
                          </a:solidFill>
                        </a:rPr>
                        <a:t>jačmeň ozimný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3191691"/>
                  </a:ext>
                </a:extLst>
              </a:tr>
              <a:tr h="210329">
                <a:tc>
                  <a:txBody>
                    <a:bodyPr/>
                    <a:lstStyle/>
                    <a:p>
                      <a:r>
                        <a:rPr lang="sk-SK" sz="1400" dirty="0">
                          <a:solidFill>
                            <a:schemeClr val="bg1"/>
                          </a:solidFill>
                        </a:rPr>
                        <a:t>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400" dirty="0">
                          <a:solidFill>
                            <a:schemeClr val="bg1"/>
                          </a:solidFill>
                        </a:rPr>
                        <a:t>5,15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400" dirty="0">
                          <a:solidFill>
                            <a:schemeClr val="bg1"/>
                          </a:solidFill>
                        </a:rPr>
                        <a:t>7,16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7577353"/>
                  </a:ext>
                </a:extLst>
              </a:tr>
              <a:tr h="210329">
                <a:tc>
                  <a:txBody>
                    <a:bodyPr/>
                    <a:lstStyle/>
                    <a:p>
                      <a:r>
                        <a:rPr lang="sk-SK" sz="1400" dirty="0">
                          <a:solidFill>
                            <a:schemeClr val="bg1"/>
                          </a:solidFill>
                        </a:rPr>
                        <a:t>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400" dirty="0">
                          <a:solidFill>
                            <a:schemeClr val="bg1"/>
                          </a:solidFill>
                        </a:rPr>
                        <a:t>6,01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400" dirty="0">
                          <a:solidFill>
                            <a:schemeClr val="bg1"/>
                          </a:solidFill>
                        </a:rPr>
                        <a:t>7,29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2845171"/>
                  </a:ext>
                </a:extLst>
              </a:tr>
              <a:tr h="210329">
                <a:tc>
                  <a:txBody>
                    <a:bodyPr/>
                    <a:lstStyle/>
                    <a:p>
                      <a:r>
                        <a:rPr lang="sk-SK" sz="1400" dirty="0">
                          <a:solidFill>
                            <a:schemeClr val="bg1"/>
                          </a:solidFill>
                        </a:rPr>
                        <a:t>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400" dirty="0">
                          <a:solidFill>
                            <a:schemeClr val="bg1"/>
                          </a:solidFill>
                        </a:rPr>
                        <a:t>6,03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400" dirty="0">
                          <a:solidFill>
                            <a:schemeClr val="bg1"/>
                          </a:solidFill>
                        </a:rPr>
                        <a:t>6,79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750576"/>
                  </a:ext>
                </a:extLst>
              </a:tr>
              <a:tr h="210329">
                <a:tc>
                  <a:txBody>
                    <a:bodyPr/>
                    <a:lstStyle/>
                    <a:p>
                      <a:r>
                        <a:rPr lang="sk-SK" sz="1400" dirty="0">
                          <a:solidFill>
                            <a:schemeClr val="bg1"/>
                          </a:solidFill>
                        </a:rPr>
                        <a:t>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400" dirty="0">
                          <a:solidFill>
                            <a:schemeClr val="bg1"/>
                          </a:solidFill>
                        </a:rPr>
                        <a:t>6,42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400" dirty="0">
                          <a:solidFill>
                            <a:schemeClr val="bg1"/>
                          </a:solidFill>
                        </a:rPr>
                        <a:t>6,28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5604866"/>
                  </a:ext>
                </a:extLst>
              </a:tr>
              <a:tr h="210329">
                <a:tc>
                  <a:txBody>
                    <a:bodyPr/>
                    <a:lstStyle/>
                    <a:p>
                      <a:r>
                        <a:rPr lang="sk-SK" sz="1400" dirty="0">
                          <a:solidFill>
                            <a:schemeClr val="bg1"/>
                          </a:solidFill>
                        </a:rPr>
                        <a:t>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400" dirty="0">
                          <a:solidFill>
                            <a:schemeClr val="bg1"/>
                          </a:solidFill>
                        </a:rPr>
                        <a:t>6,79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400" dirty="0">
                          <a:solidFill>
                            <a:schemeClr val="bg1"/>
                          </a:solidFill>
                        </a:rPr>
                        <a:t>6,58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5729427"/>
                  </a:ext>
                </a:extLst>
              </a:tr>
            </a:tbl>
          </a:graphicData>
        </a:graphic>
      </p:graphicFrame>
      <p:graphicFrame>
        <p:nvGraphicFramePr>
          <p:cNvPr id="8" name="Graf 7">
            <a:extLst>
              <a:ext uri="{FF2B5EF4-FFF2-40B4-BE49-F238E27FC236}">
                <a16:creationId xmlns:a16="http://schemas.microsoft.com/office/drawing/2014/main" id="{978658A8-6CCA-4270-AB2F-B4CBFA47E9B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93363108"/>
              </p:ext>
            </p:extLst>
          </p:nvPr>
        </p:nvGraphicFramePr>
        <p:xfrm>
          <a:off x="4877410" y="1655521"/>
          <a:ext cx="3809389" cy="32068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BlokTextu 8">
            <a:extLst>
              <a:ext uri="{FF2B5EF4-FFF2-40B4-BE49-F238E27FC236}">
                <a16:creationId xmlns:a16="http://schemas.microsoft.com/office/drawing/2014/main" id="{7B135BA6-E874-45A9-8139-FC68062BE8F8}"/>
              </a:ext>
            </a:extLst>
          </p:cNvPr>
          <p:cNvSpPr txBox="1"/>
          <p:nvPr/>
        </p:nvSpPr>
        <p:spPr>
          <a:xfrm>
            <a:off x="2113118" y="1867798"/>
            <a:ext cx="25043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chemeClr val="bg1"/>
                </a:solidFill>
              </a:rPr>
              <a:t>Úrodnosť jačmeňa (t/ha)</a:t>
            </a:r>
          </a:p>
        </p:txBody>
      </p:sp>
    </p:spTree>
    <p:extLst>
      <p:ext uri="{BB962C8B-B14F-4D97-AF65-F5344CB8AC3E}">
        <p14:creationId xmlns:p14="http://schemas.microsoft.com/office/powerpoint/2010/main" val="39958448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5CAC67-B9AB-4F64-8E33-3064C4C95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Technológia pestovania jačmeňa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F34A9AF-2B30-4A9D-8382-327029CAF8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96260" y="1350110"/>
            <a:ext cx="8164811" cy="465540"/>
          </a:xfrm>
        </p:spPr>
        <p:txBody>
          <a:bodyPr>
            <a:normAutofit/>
          </a:bodyPr>
          <a:lstStyle/>
          <a:p>
            <a:r>
              <a:rPr lang="sk-SK" dirty="0"/>
              <a:t>Dopestovať kvalitný sladovnícky jačmeň nie je samozrejmosť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46F8B62B-9581-47E9-AC52-5934AAC73D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1670" y="1960930"/>
            <a:ext cx="7940660" cy="2748689"/>
          </a:xfrm>
        </p:spPr>
        <p:txBody>
          <a:bodyPr>
            <a:normAutofit fontScale="92500" lnSpcReduction="10000"/>
          </a:bodyPr>
          <a:lstStyle/>
          <a:p>
            <a:pPr marL="457200" indent="-457200" algn="l">
              <a:buFont typeface="+mj-lt"/>
              <a:buAutoNum type="arabicParenR"/>
            </a:pPr>
            <a:r>
              <a:rPr lang="sk-SK" dirty="0"/>
              <a:t>Podmienky pestovania</a:t>
            </a:r>
          </a:p>
          <a:p>
            <a:pPr marL="457200" indent="-457200" algn="l">
              <a:buFont typeface="+mj-lt"/>
              <a:buAutoNum type="arabicParenR"/>
            </a:pPr>
            <a:r>
              <a:rPr lang="sk-SK" dirty="0"/>
              <a:t>Vhodný výber odrody</a:t>
            </a:r>
          </a:p>
          <a:p>
            <a:pPr marL="457200" indent="-457200" algn="l">
              <a:buFont typeface="+mj-lt"/>
              <a:buAutoNum type="arabicParenR"/>
            </a:pPr>
            <a:r>
              <a:rPr lang="sk-SK" dirty="0"/>
              <a:t>Príprava pôdy pred sejbou – začína sa už od predplodiny</a:t>
            </a:r>
          </a:p>
          <a:p>
            <a:pPr marL="457200" indent="-457200" algn="l">
              <a:buFont typeface="+mj-lt"/>
              <a:buAutoNum type="arabicParenR"/>
            </a:pPr>
            <a:r>
              <a:rPr lang="sk-SK" dirty="0"/>
              <a:t>Starostlivosť – ošetrovanie počas vegetácie</a:t>
            </a:r>
          </a:p>
          <a:p>
            <a:pPr marL="457200" indent="-457200" algn="l">
              <a:buFont typeface="+mj-lt"/>
              <a:buAutoNum type="arabicParenR"/>
            </a:pPr>
            <a:r>
              <a:rPr lang="sk-SK" dirty="0"/>
              <a:t>Sejba – zvoliť optimálny termín sejby</a:t>
            </a:r>
          </a:p>
          <a:p>
            <a:pPr marL="457200" indent="-457200" algn="l">
              <a:buFont typeface="+mj-lt"/>
              <a:buAutoNum type="arabicParenR"/>
            </a:pPr>
            <a:r>
              <a:rPr lang="sk-SK" dirty="0"/>
              <a:t>Výživa a hnojenie</a:t>
            </a:r>
          </a:p>
          <a:p>
            <a:pPr marL="457200" indent="-457200" algn="l">
              <a:buFont typeface="+mj-lt"/>
              <a:buAutoNum type="arabicParenR"/>
            </a:pPr>
            <a:r>
              <a:rPr lang="sk-SK" dirty="0"/>
              <a:t>Zber, pozberová úprava, skladovanie.</a:t>
            </a:r>
          </a:p>
          <a:p>
            <a:pPr marL="457200" indent="-457200" algn="l">
              <a:buFont typeface="+mj-lt"/>
              <a:buAutoNum type="arabicParenR"/>
            </a:pPr>
            <a:endParaRPr lang="sk-SK" dirty="0"/>
          </a:p>
          <a:p>
            <a:pPr marL="457200" indent="-457200" algn="l">
              <a:buFont typeface="+mj-lt"/>
              <a:buAutoNum type="arabicParenR"/>
            </a:pPr>
            <a:endParaRPr lang="sk-SK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F0CA53B1-51EE-4A0A-B67B-77B3D1A23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1379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>
            <a:extLst>
              <a:ext uri="{FF2B5EF4-FFF2-40B4-BE49-F238E27FC236}">
                <a16:creationId xmlns:a16="http://schemas.microsoft.com/office/drawing/2014/main" id="{341AE3E0-AEFA-46EB-8727-1EE365469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ŽV v.s. jačmeň</a:t>
            </a:r>
          </a:p>
        </p:txBody>
      </p:sp>
      <p:sp>
        <p:nvSpPr>
          <p:cNvPr id="16" name="Zástupný objekt pre obsah 15">
            <a:extLst>
              <a:ext uri="{FF2B5EF4-FFF2-40B4-BE49-F238E27FC236}">
                <a16:creationId xmlns:a16="http://schemas.microsoft.com/office/drawing/2014/main" id="{32030451-98C1-454B-8FD2-D77AFEA283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8965" y="1372542"/>
            <a:ext cx="7940660" cy="3947898"/>
          </a:xfrm>
        </p:spPr>
        <p:txBody>
          <a:bodyPr>
            <a:noAutofit/>
          </a:bodyPr>
          <a:lstStyle/>
          <a:p>
            <a:pPr algn="l"/>
            <a:r>
              <a:rPr lang="sk-SK" sz="1200" dirty="0"/>
              <a:t>90- te roky </a:t>
            </a:r>
            <a:r>
              <a:rPr lang="sk-SK" sz="1200" dirty="0">
                <a:sym typeface="Wingdings" panose="05000000000000000000" pitchFamily="2" charset="2"/>
              </a:rPr>
              <a:t> ozimný jačmeň  kŕmny fond</a:t>
            </a:r>
          </a:p>
          <a:p>
            <a:pPr algn="l"/>
            <a:r>
              <a:rPr lang="sk-SK" sz="1200" dirty="0">
                <a:sym typeface="Wingdings" panose="05000000000000000000" pitchFamily="2" charset="2"/>
              </a:rPr>
              <a:t>Prerušenie pestovania ­  od r. 2014 ozimný jačmeň sladovnícke odrody</a:t>
            </a:r>
          </a:p>
          <a:p>
            <a:pPr algn="l"/>
            <a:r>
              <a:rPr lang="sk-SK" sz="1200" dirty="0">
                <a:sym typeface="Wingdings" panose="05000000000000000000" pitchFamily="2" charset="2"/>
              </a:rPr>
              <a:t>Ozimný jačmeň  prvá slama na podstielanie do ŽV</a:t>
            </a:r>
          </a:p>
          <a:p>
            <a:pPr algn="l"/>
            <a:r>
              <a:rPr lang="sk-SK" sz="1200" dirty="0">
                <a:sym typeface="Wingdings" panose="05000000000000000000" pitchFamily="2" charset="2"/>
              </a:rPr>
              <a:t>Ozimný jačmeň  dobrá kvalita, vyhovujúce parametre  tržba plus</a:t>
            </a:r>
          </a:p>
          <a:p>
            <a:pPr marL="0" indent="0" algn="l">
              <a:buNone/>
            </a:pPr>
            <a:r>
              <a:rPr lang="sk-SK" sz="1200" dirty="0">
                <a:sym typeface="Wingdings" panose="05000000000000000000" pitchFamily="2" charset="2"/>
              </a:rPr>
              <a:t>                                       horšia kvalita, nevyhovujúce parametre  kŕmny fond </a:t>
            </a:r>
          </a:p>
          <a:p>
            <a:pPr marL="342000" algn="l"/>
            <a:r>
              <a:rPr lang="sk-SK" sz="1200" dirty="0">
                <a:sym typeface="Wingdings" panose="05000000000000000000" pitchFamily="2" charset="2"/>
              </a:rPr>
              <a:t>Jarný jačmeň  platí tá istá rovnica</a:t>
            </a:r>
          </a:p>
          <a:p>
            <a:pPr marL="342000" algn="l"/>
            <a:r>
              <a:rPr lang="sk-SK" sz="1200" dirty="0">
                <a:sym typeface="Wingdings" panose="05000000000000000000" pitchFamily="2" charset="2"/>
              </a:rPr>
              <a:t>Kvalitatívne parametre  podiely         ročníková záležitosť 		                        			                         NL                 (ovplyvňuje veľa faktorov)</a:t>
            </a:r>
          </a:p>
          <a:p>
            <a:pPr marL="342000" algn="l"/>
            <a:r>
              <a:rPr lang="sk-SK" sz="1200" dirty="0">
                <a:sym typeface="Wingdings" panose="05000000000000000000" pitchFamily="2" charset="2"/>
              </a:rPr>
              <a:t>VKZ  ročná spotreba cca 800 t  kŕmneho jačmeňa</a:t>
            </a:r>
          </a:p>
          <a:p>
            <a:pPr marL="0" indent="0" algn="l">
              <a:buNone/>
            </a:pPr>
            <a:r>
              <a:rPr lang="sk-SK" sz="1200" dirty="0">
                <a:sym typeface="Wingdings" panose="05000000000000000000" pitchFamily="2" charset="2"/>
              </a:rPr>
              <a:t>                                                      </a:t>
            </a:r>
            <a:r>
              <a:rPr lang="sk-SK" sz="1200" dirty="0">
                <a:solidFill>
                  <a:schemeClr val="bg1"/>
                </a:solidFill>
                <a:sym typeface="Wingdings" panose="05000000000000000000" pitchFamily="2" charset="2"/>
              </a:rPr>
              <a:t>1600 t  pšenice </a:t>
            </a:r>
          </a:p>
          <a:p>
            <a:pPr marL="0" indent="0" algn="l">
              <a:buNone/>
            </a:pPr>
            <a:r>
              <a:rPr lang="sk-SK" sz="1200" dirty="0">
                <a:sym typeface="Wingdings" panose="05000000000000000000" pitchFamily="2" charset="2"/>
              </a:rPr>
              <a:t>                                                  </a:t>
            </a:r>
            <a:r>
              <a:rPr lang="sk-SK" sz="1200" dirty="0">
                <a:solidFill>
                  <a:schemeClr val="bg1"/>
                </a:solidFill>
                <a:sym typeface="Wingdings" panose="05000000000000000000" pitchFamily="2" charset="2"/>
              </a:rPr>
              <a:t>    1600 t  kukurice</a:t>
            </a:r>
          </a:p>
          <a:p>
            <a:pPr marL="342000" lvl="6" indent="-342900"/>
            <a:r>
              <a:rPr lang="sk-SK" sz="1200" dirty="0">
                <a:solidFill>
                  <a:schemeClr val="bg1"/>
                </a:solidFill>
                <a:sym typeface="Wingdings" panose="05000000000000000000" pitchFamily="2" charset="2"/>
              </a:rPr>
              <a:t>Vysoké % kvalitného tovaru  tržný predaj (málo II. klasu)</a:t>
            </a:r>
          </a:p>
          <a:p>
            <a:pPr marL="913500" lvl="8" indent="0">
              <a:buNone/>
            </a:pPr>
            <a:r>
              <a:rPr lang="sk-SK" sz="1200" dirty="0">
                <a:solidFill>
                  <a:schemeClr val="bg1"/>
                </a:solidFill>
                <a:sym typeface="Wingdings" panose="05000000000000000000" pitchFamily="2" charset="2"/>
              </a:rPr>
              <a:t>                                   zároveň dokúpenie kŕmneho jačmeňa, zadiny</a:t>
            </a:r>
          </a:p>
          <a:p>
            <a:pPr marL="342000" lvl="6" indent="-342900"/>
            <a:r>
              <a:rPr lang="sk-SK" sz="1200" dirty="0">
                <a:solidFill>
                  <a:schemeClr val="bg1"/>
                </a:solidFill>
                <a:sym typeface="Wingdings" panose="05000000000000000000" pitchFamily="2" charset="2"/>
              </a:rPr>
              <a:t>Nízke % kvalitného tovaru   tržný predaj (veľa kŕmneho jačmeňa)</a:t>
            </a:r>
          </a:p>
          <a:p>
            <a:pPr marL="913500" lvl="8" indent="0">
              <a:buNone/>
            </a:pPr>
            <a:r>
              <a:rPr lang="sk-SK" sz="1200" dirty="0">
                <a:solidFill>
                  <a:schemeClr val="bg1"/>
                </a:solidFill>
                <a:sym typeface="Wingdings" panose="05000000000000000000" pitchFamily="2" charset="2"/>
              </a:rPr>
              <a:t>	                                 zároveň predaj kŕmneho jačmeňa</a:t>
            </a:r>
          </a:p>
          <a:p>
            <a:pPr marL="342000" lvl="6" indent="-342900"/>
            <a:r>
              <a:rPr lang="sk-SK" sz="1200" dirty="0">
                <a:solidFill>
                  <a:schemeClr val="bg1"/>
                </a:solidFill>
                <a:sym typeface="Wingdings" panose="05000000000000000000" pitchFamily="2" charset="2"/>
              </a:rPr>
              <a:t>Čím skôr sa zorientovať</a:t>
            </a:r>
          </a:p>
        </p:txBody>
      </p:sp>
      <p:sp>
        <p:nvSpPr>
          <p:cNvPr id="2" name="Zástupný objekt pre číslo snímky 1">
            <a:extLst>
              <a:ext uri="{FF2B5EF4-FFF2-40B4-BE49-F238E27FC236}">
                <a16:creationId xmlns:a16="http://schemas.microsoft.com/office/drawing/2014/main" id="{32F0AE6C-29FE-430F-9DDE-2281CB2F0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12</a:t>
            </a:fld>
            <a:endParaRPr lang="en-US" dirty="0"/>
          </a:p>
        </p:txBody>
      </p:sp>
      <p:cxnSp>
        <p:nvCxnSpPr>
          <p:cNvPr id="7" name="Rovná spojnica 6">
            <a:extLst>
              <a:ext uri="{FF2B5EF4-FFF2-40B4-BE49-F238E27FC236}">
                <a16:creationId xmlns:a16="http://schemas.microsoft.com/office/drawing/2014/main" id="{88B5CD2C-7598-4BDF-BE99-B281091FB591}"/>
              </a:ext>
            </a:extLst>
          </p:cNvPr>
          <p:cNvCxnSpPr>
            <a:cxnSpLocks/>
          </p:cNvCxnSpPr>
          <p:nvPr/>
        </p:nvCxnSpPr>
        <p:spPr>
          <a:xfrm>
            <a:off x="3032784" y="2816567"/>
            <a:ext cx="152705" cy="10007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Rovná spojnica 10">
            <a:extLst>
              <a:ext uri="{FF2B5EF4-FFF2-40B4-BE49-F238E27FC236}">
                <a16:creationId xmlns:a16="http://schemas.microsoft.com/office/drawing/2014/main" id="{2232051C-D943-4EA0-B779-4E66009D5346}"/>
              </a:ext>
            </a:extLst>
          </p:cNvPr>
          <p:cNvCxnSpPr>
            <a:cxnSpLocks/>
          </p:cNvCxnSpPr>
          <p:nvPr/>
        </p:nvCxnSpPr>
        <p:spPr>
          <a:xfrm flipV="1">
            <a:off x="3048475" y="2908731"/>
            <a:ext cx="152705" cy="1524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80532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1425" y="281175"/>
            <a:ext cx="6108200" cy="915076"/>
          </a:xfrm>
        </p:spPr>
        <p:txBody>
          <a:bodyPr>
            <a:normAutofit/>
          </a:bodyPr>
          <a:lstStyle/>
          <a:p>
            <a:r>
              <a:rPr lang="sk-SK" dirty="0"/>
              <a:t>Nálady pestovateľov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306293" y="1225650"/>
            <a:ext cx="6260906" cy="3512214"/>
          </a:xfrm>
        </p:spPr>
        <p:txBody>
          <a:bodyPr>
            <a:normAutofit fontScale="925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sk-SK" sz="1400" dirty="0"/>
              <a:t>V minulosti prevládali rôzne nálady pestovateľov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sk-SK" sz="1400" dirty="0"/>
              <a:t>Veľa rokovaní na úrovni ZPO – Ing. Urminský </a:t>
            </a:r>
            <a:r>
              <a:rPr lang="sk-SK" sz="1400" dirty="0">
                <a:sym typeface="Wingdings 3" panose="05040102010807070707" pitchFamily="18" charset="2"/>
              </a:rPr>
              <a:t> v.s. zástupcovia sladovníkov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sk-SK" sz="1400" dirty="0"/>
              <a:t>Zazmluvňovanie produkcie sladovníckeho jačmeňa po zasiatí jarného jačmeňa na Slovensku – neskoro!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sk-SK" sz="1400" dirty="0"/>
              <a:t>Pestovateľ potrebuje istotu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sk-SK" sz="1400" dirty="0"/>
              <a:t>Dopad COVID-19 </a:t>
            </a:r>
            <a:r>
              <a:rPr lang="sk-SK" sz="1400" dirty="0">
                <a:sym typeface="Wingdings 3" panose="05040102010807070707" pitchFamily="18" charset="2"/>
              </a:rPr>
              <a:t> r. 2020 po žatve  kto nemal KZ mal problém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sk-SK" sz="1400" dirty="0"/>
              <a:t>Výsledok </a:t>
            </a:r>
            <a:r>
              <a:rPr lang="sk-SK" sz="1400" dirty="0">
                <a:sym typeface="Wingdings 3" panose="05040102010807070707" pitchFamily="18" charset="2"/>
              </a:rPr>
              <a:t> pokles výmery 2021/2020 o 11% na úroveň cca 117 tis. ha</a:t>
            </a:r>
          </a:p>
          <a:p>
            <a:pPr marL="457200" lvl="1" indent="0">
              <a:buNone/>
            </a:pPr>
            <a:r>
              <a:rPr lang="sk-SK" sz="1400" dirty="0"/>
              <a:t>(poznámka: PD DEVIO nárast výmery o 10% - rozhodnutie padlo na jeseň 2020)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sk-SK" sz="1400" dirty="0"/>
              <a:t>Zazmluvňovanie úrody r. 2021 </a:t>
            </a:r>
            <a:r>
              <a:rPr lang="sk-SK" sz="1400" dirty="0">
                <a:sym typeface="Wingdings 3" panose="05040102010807070707" pitchFamily="18" charset="2"/>
              </a:rPr>
              <a:t> iný prístup sladovní (pozitívny)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sk-SK" sz="1400" dirty="0">
                <a:sym typeface="Wingdings 3" panose="05040102010807070707" pitchFamily="18" charset="2"/>
              </a:rPr>
              <a:t>Raketový nárast cien komodít 2021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sk-SK" sz="1400" dirty="0">
                <a:sym typeface="Wingdings 3" panose="05040102010807070707" pitchFamily="18" charset="2"/>
              </a:rPr>
              <a:t>Rozloženie predaja jačmeňa  viac etáp (menšie množstvá)  zachytenie lepšej ceny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sk-SK" sz="1400" dirty="0">
                <a:sym typeface="Wingdings 3" panose="05040102010807070707" pitchFamily="18" charset="2"/>
              </a:rPr>
              <a:t>Pozitívne impulzy smerom k pestovateľom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sk-SK" sz="1400" dirty="0"/>
              <a:t>Január 2022 </a:t>
            </a:r>
            <a:r>
              <a:rPr lang="sk-SK" sz="1400" dirty="0">
                <a:sym typeface="Wingdings 3" panose="05040102010807070707" pitchFamily="18" charset="2"/>
              </a:rPr>
              <a:t> sladovníci navštevujú, oslovujú pestovateľov  nové myslenie alebo samozrejmosť, ktorú vygeneroval trh?</a:t>
            </a:r>
            <a:endParaRPr lang="sk-SK" sz="1400" dirty="0"/>
          </a:p>
        </p:txBody>
      </p:sp>
      <p:sp>
        <p:nvSpPr>
          <p:cNvPr id="2" name="Zástupný objekt pre číslo snímky 1">
            <a:extLst>
              <a:ext uri="{FF2B5EF4-FFF2-40B4-BE49-F238E27FC236}">
                <a16:creationId xmlns:a16="http://schemas.microsoft.com/office/drawing/2014/main" id="{21ABC091-DA47-4521-84D6-193589B02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8884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1425" y="281175"/>
            <a:ext cx="6108200" cy="915076"/>
          </a:xfrm>
        </p:spPr>
        <p:txBody>
          <a:bodyPr>
            <a:normAutofit/>
          </a:bodyPr>
          <a:lstStyle/>
          <a:p>
            <a:r>
              <a:rPr lang="sk-SK" dirty="0"/>
              <a:t>Pestovať či nepestovať</a:t>
            </a:r>
            <a:endParaRPr lang="en-US" dirty="0"/>
          </a:p>
        </p:txBody>
      </p:sp>
      <p:sp>
        <p:nvSpPr>
          <p:cNvPr id="2" name="Zástupný objekt pre číslo snímky 1">
            <a:extLst>
              <a:ext uri="{FF2B5EF4-FFF2-40B4-BE49-F238E27FC236}">
                <a16:creationId xmlns:a16="http://schemas.microsoft.com/office/drawing/2014/main" id="{59AD7EA2-DFFB-4DBF-8CFA-A9238D5BA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2F4F1DFD-98D8-4F70-90EF-85D9893D68B0}"/>
              </a:ext>
            </a:extLst>
          </p:cNvPr>
          <p:cNvSpPr>
            <a:spLocks noGrp="1"/>
          </p:cNvSpPr>
          <p:nvPr/>
        </p:nvSpPr>
        <p:spPr>
          <a:xfrm>
            <a:off x="2281425" y="1428841"/>
            <a:ext cx="6108200" cy="305294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sk-SK" sz="1600" dirty="0">
                <a:solidFill>
                  <a:schemeClr val="bg1">
                    <a:lumMod val="85000"/>
                  </a:schemeClr>
                </a:solidFill>
              </a:rPr>
              <a:t>Vypestovať kvalitný sladovnícky jačmeň pri dodržaní potrebných kvalitatívnych parametrov nie je jednoduché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sk-SK" sz="1600" dirty="0">
                <a:solidFill>
                  <a:schemeClr val="bg1">
                    <a:lumMod val="85000"/>
                  </a:schemeClr>
                </a:solidFill>
              </a:rPr>
              <a:t>Počasie neovplyvníme – rozloženie zrážok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sk-SK" sz="1600" dirty="0">
                <a:solidFill>
                  <a:schemeClr val="bg1">
                    <a:lumMod val="85000"/>
                  </a:schemeClr>
                </a:solidFill>
              </a:rPr>
              <a:t>Nákladové položky – diktujú pestovať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sk-SK" sz="1600" dirty="0">
                <a:solidFill>
                  <a:schemeClr val="bg1">
                    <a:lumMod val="85000"/>
                  </a:schemeClr>
                </a:solidFill>
              </a:rPr>
              <a:t>Porovnanie s ostatnými komoditami – diktuje pestovať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sk-SK" sz="1600" dirty="0">
                <a:solidFill>
                  <a:schemeClr val="bg1">
                    <a:lumMod val="85000"/>
                  </a:schemeClr>
                </a:solidFill>
              </a:rPr>
              <a:t>Už len výber správnej odrody </a:t>
            </a:r>
          </a:p>
          <a:p>
            <a:pPr lvl="2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sk-SK" sz="1400" dirty="0">
                <a:solidFill>
                  <a:schemeClr val="bg1">
                    <a:lumMod val="85000"/>
                  </a:schemeClr>
                </a:solidFill>
              </a:rPr>
              <a:t>skúsenosti - ideme na istotu</a:t>
            </a:r>
          </a:p>
          <a:p>
            <a:pPr lvl="2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sk-SK" sz="1400" dirty="0">
                <a:solidFill>
                  <a:schemeClr val="bg1">
                    <a:lumMod val="85000"/>
                  </a:schemeClr>
                </a:solidFill>
              </a:rPr>
              <a:t>odporúčanie sladovní </a:t>
            </a:r>
          </a:p>
          <a:p>
            <a:pPr lvl="2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sk-SK" sz="1400" dirty="0">
                <a:solidFill>
                  <a:schemeClr val="bg1">
                    <a:lumMod val="85000"/>
                  </a:schemeClr>
                </a:solidFill>
              </a:rPr>
              <a:t>Pokusy nech robia iní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sk-SK" sz="1600" dirty="0">
                <a:solidFill>
                  <a:schemeClr val="bg1">
                    <a:lumMod val="85000"/>
                  </a:schemeClr>
                </a:solidFill>
              </a:rPr>
              <a:t>Riziká, výhody, nevýhody – musí si zvážiť každý pestovateľ individuálne (RV, RV + ŽV) </a:t>
            </a:r>
          </a:p>
        </p:txBody>
      </p:sp>
    </p:spTree>
    <p:extLst>
      <p:ext uri="{BB962C8B-B14F-4D97-AF65-F5344CB8AC3E}">
        <p14:creationId xmlns:p14="http://schemas.microsoft.com/office/powerpoint/2010/main" val="17027285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5CAC67-B9AB-4F64-8E33-3064C4C95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Záver</a:t>
            </a:r>
          </a:p>
        </p:txBody>
      </p:sp>
      <p:sp>
        <p:nvSpPr>
          <p:cNvPr id="8" name="Zástupný objekt pre obsah 15">
            <a:extLst>
              <a:ext uri="{FF2B5EF4-FFF2-40B4-BE49-F238E27FC236}">
                <a16:creationId xmlns:a16="http://schemas.microsoft.com/office/drawing/2014/main" id="{67EF9FB1-3DC9-4620-BA80-FF7BBDDE63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1670" y="1197405"/>
            <a:ext cx="8093365" cy="610820"/>
          </a:xfrm>
        </p:spPr>
        <p:txBody>
          <a:bodyPr/>
          <a:lstStyle/>
          <a:p>
            <a:pPr marL="0" indent="0">
              <a:buNone/>
            </a:pPr>
            <a:r>
              <a:rPr lang="sk-SK" dirty="0"/>
              <a:t>Akú má budúcnosť pestovanie sladovníckeho jačmeňa?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2DB7C99B-8ACB-4B25-AC99-08F196B4B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4" name="BlokTextu 3">
            <a:extLst>
              <a:ext uri="{FF2B5EF4-FFF2-40B4-BE49-F238E27FC236}">
                <a16:creationId xmlns:a16="http://schemas.microsoft.com/office/drawing/2014/main" id="{EDCF39FF-4F04-4FDF-AF4B-24C4ADAE0154}"/>
              </a:ext>
            </a:extLst>
          </p:cNvPr>
          <p:cNvSpPr txBox="1"/>
          <p:nvPr/>
        </p:nvSpPr>
        <p:spPr>
          <a:xfrm>
            <a:off x="1212490" y="1808225"/>
            <a:ext cx="6719020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sk-SK" sz="1300" dirty="0">
                <a:solidFill>
                  <a:schemeClr val="bg1"/>
                </a:solidFill>
              </a:rPr>
              <a:t>Argumenty uľahčujúce rozhodovanie pestovateľa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sk-SK" sz="1300" dirty="0">
                <a:solidFill>
                  <a:schemeClr val="bg1"/>
                </a:solidFill>
              </a:rPr>
              <a:t>Krátka vegetačná doba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sk-SK" sz="1300" dirty="0">
                <a:solidFill>
                  <a:schemeClr val="bg1"/>
                </a:solidFill>
              </a:rPr>
              <a:t>Nízka nákladovosť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sk-SK" sz="1300" dirty="0">
                <a:solidFill>
                  <a:schemeClr val="bg1"/>
                </a:solidFill>
              </a:rPr>
              <a:t>Plynulý rast a odolnosť voči chorobám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sk-SK" sz="1300" dirty="0">
                <a:solidFill>
                  <a:schemeClr val="bg1"/>
                </a:solidFill>
              </a:rPr>
              <a:t>Vysoký úrodový potenciál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sk-SK" sz="1300" dirty="0">
                <a:solidFill>
                  <a:schemeClr val="bg1"/>
                </a:solidFill>
              </a:rPr>
              <a:t>Vysoká diverzifikácia pestovania a zberu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sk-SK" sz="1300" dirty="0">
                <a:solidFill>
                  <a:schemeClr val="bg1"/>
                </a:solidFill>
              </a:rPr>
              <a:t>Rýchla návratnosť peňazí – odbyt po žatve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sk-SK" sz="1300" dirty="0">
                <a:solidFill>
                  <a:schemeClr val="bg1"/>
                </a:solidFill>
              </a:rPr>
              <a:t>Záujem odberateľov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sk-SK" sz="1300" dirty="0">
                <a:solidFill>
                  <a:schemeClr val="bg1"/>
                </a:solidFill>
              </a:rPr>
              <a:t>Dlhodobé dodávateľsko – odberateľské vzťahy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sk-SK" sz="1300" dirty="0">
                <a:solidFill>
                  <a:schemeClr val="bg1"/>
                </a:solidFill>
              </a:rPr>
              <a:t>Nízka náročnosť na dusíkaté hnojenie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sk-SK" sz="1300" dirty="0">
                <a:solidFill>
                  <a:schemeClr val="bg1"/>
                </a:solidFill>
              </a:rPr>
              <a:t>Čo ovplyvňuje veľkosť výmery jačmeňa v osevnom pláne podniku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k-SK" sz="1300" dirty="0">
                <a:solidFill>
                  <a:schemeClr val="bg1"/>
                </a:solidFill>
              </a:rPr>
              <a:t>Čistá RV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k-SK" sz="1300" dirty="0">
                <a:solidFill>
                  <a:schemeClr val="bg1"/>
                </a:solidFill>
              </a:rPr>
              <a:t>Kombinácia RV + ŽV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sk-SK" sz="1300" dirty="0">
                <a:solidFill>
                  <a:schemeClr val="bg1"/>
                </a:solidFill>
              </a:rPr>
              <a:t>Spolupráca v „dobrom aj v zlom“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sk-SK" sz="1300" dirty="0">
                <a:solidFill>
                  <a:schemeClr val="bg1"/>
                </a:solidFill>
              </a:rPr>
              <a:t>Sladovnícky jačmeň považujem za veľmi zaujímavú plodinu aj v budúcich rokoch</a:t>
            </a:r>
          </a:p>
        </p:txBody>
      </p:sp>
    </p:spTree>
    <p:extLst>
      <p:ext uri="{BB962C8B-B14F-4D97-AF65-F5344CB8AC3E}">
        <p14:creationId xmlns:p14="http://schemas.microsoft.com/office/powerpoint/2010/main" val="37925463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0448" y="3793390"/>
            <a:ext cx="7963103" cy="853791"/>
          </a:xfrm>
        </p:spPr>
        <p:txBody>
          <a:bodyPr>
            <a:normAutofit/>
          </a:bodyPr>
          <a:lstStyle/>
          <a:p>
            <a:pPr algn="r"/>
            <a:r>
              <a:rPr lang="sk-SK" sz="3200" spc="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Ďakujem za pozornosť.</a:t>
            </a:r>
          </a:p>
        </p:txBody>
      </p:sp>
    </p:spTree>
    <p:extLst>
      <p:ext uri="{BB962C8B-B14F-4D97-AF65-F5344CB8AC3E}">
        <p14:creationId xmlns:p14="http://schemas.microsoft.com/office/powerpoint/2010/main" val="789122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Stručná charakteristika podniku</a:t>
            </a:r>
            <a:endParaRPr lang="en-US" dirty="0"/>
          </a:p>
        </p:txBody>
      </p:sp>
      <p:graphicFrame>
        <p:nvGraphicFramePr>
          <p:cNvPr id="15" name="Zástupný objekt pre obsah 14">
            <a:extLst>
              <a:ext uri="{FF2B5EF4-FFF2-40B4-BE49-F238E27FC236}">
                <a16:creationId xmlns:a16="http://schemas.microsoft.com/office/drawing/2014/main" id="{DB94C2FF-2030-4246-A802-4944512141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8220109"/>
              </p:ext>
            </p:extLst>
          </p:nvPr>
        </p:nvGraphicFramePr>
        <p:xfrm>
          <a:off x="2739540" y="891996"/>
          <a:ext cx="4123035" cy="4008952"/>
        </p:xfrm>
        <a:graphic>
          <a:graphicData uri="http://schemas.openxmlformats.org/drawingml/2006/table">
            <a:tbl>
              <a:tblPr firstRow="1" bandRow="1"/>
              <a:tblGrid>
                <a:gridCol w="447497">
                  <a:extLst>
                    <a:ext uri="{9D8B030D-6E8A-4147-A177-3AD203B41FA5}">
                      <a16:colId xmlns:a16="http://schemas.microsoft.com/office/drawing/2014/main" val="2150520674"/>
                    </a:ext>
                  </a:extLst>
                </a:gridCol>
                <a:gridCol w="447497">
                  <a:extLst>
                    <a:ext uri="{9D8B030D-6E8A-4147-A177-3AD203B41FA5}">
                      <a16:colId xmlns:a16="http://schemas.microsoft.com/office/drawing/2014/main" val="3106798544"/>
                    </a:ext>
                  </a:extLst>
                </a:gridCol>
                <a:gridCol w="2174557">
                  <a:extLst>
                    <a:ext uri="{9D8B030D-6E8A-4147-A177-3AD203B41FA5}">
                      <a16:colId xmlns:a16="http://schemas.microsoft.com/office/drawing/2014/main" val="4184259671"/>
                    </a:ext>
                  </a:extLst>
                </a:gridCol>
                <a:gridCol w="1053484">
                  <a:extLst>
                    <a:ext uri="{9D8B030D-6E8A-4147-A177-3AD203B41FA5}">
                      <a16:colId xmlns:a16="http://schemas.microsoft.com/office/drawing/2014/main" val="1518003649"/>
                    </a:ext>
                  </a:extLst>
                </a:gridCol>
              </a:tblGrid>
              <a:tr h="271964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sk-SK" sz="15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ŽV - stav zvierat k 31.12.2021</a:t>
                      </a:r>
                    </a:p>
                  </a:txBody>
                  <a:tcPr marL="8110" marR="8110" marT="8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sk-SK" sz="15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10" marR="8110" marT="8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84041341"/>
                  </a:ext>
                </a:extLst>
              </a:tr>
              <a:tr h="271964">
                <a:tc>
                  <a:txBody>
                    <a:bodyPr/>
                    <a:lstStyle/>
                    <a:p>
                      <a:pPr algn="l" fontAlgn="ctr"/>
                      <a:endParaRPr lang="sk-SK" sz="15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10" marR="8110" marT="8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sk-SK" sz="15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HD spolu</a:t>
                      </a:r>
                    </a:p>
                  </a:txBody>
                  <a:tcPr marL="8110" marR="8110" marT="8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15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2820 ks</a:t>
                      </a:r>
                    </a:p>
                  </a:txBody>
                  <a:tcPr marL="8110" marR="8110" marT="8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88903420"/>
                  </a:ext>
                </a:extLst>
              </a:tr>
              <a:tr h="271964">
                <a:tc>
                  <a:txBody>
                    <a:bodyPr/>
                    <a:lstStyle/>
                    <a:p>
                      <a:pPr algn="l" fontAlgn="ctr"/>
                      <a:endParaRPr lang="sk-SK" sz="15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10" marR="8110" marT="8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sk-SK" sz="15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10" marR="8110" marT="8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5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dojnice</a:t>
                      </a:r>
                    </a:p>
                  </a:txBody>
                  <a:tcPr marL="8110" marR="8110" marT="811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15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910 ks</a:t>
                      </a:r>
                    </a:p>
                  </a:txBody>
                  <a:tcPr marL="8110" marR="8110" marT="8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75400207"/>
                  </a:ext>
                </a:extLst>
              </a:tr>
              <a:tr h="271964">
                <a:tc>
                  <a:txBody>
                    <a:bodyPr/>
                    <a:lstStyle/>
                    <a:p>
                      <a:pPr algn="l" fontAlgn="ctr"/>
                      <a:endParaRPr lang="sk-SK" sz="15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10" marR="8110" marT="8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sk-SK" sz="15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10" marR="8110" marT="8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5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výkrm HD</a:t>
                      </a:r>
                    </a:p>
                  </a:txBody>
                  <a:tcPr marL="8110" marR="8110" marT="8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15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450 ks</a:t>
                      </a:r>
                    </a:p>
                  </a:txBody>
                  <a:tcPr marL="8110" marR="8110" marT="8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10953307"/>
                  </a:ext>
                </a:extLst>
              </a:tr>
              <a:tr h="271964">
                <a:tc>
                  <a:txBody>
                    <a:bodyPr/>
                    <a:lstStyle/>
                    <a:p>
                      <a:pPr algn="l" fontAlgn="ctr"/>
                      <a:endParaRPr lang="sk-SK" sz="15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10" marR="8110" marT="8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sk-SK" sz="15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10" marR="8110" marT="8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5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mladý dobytok a jalovice</a:t>
                      </a:r>
                    </a:p>
                  </a:txBody>
                  <a:tcPr marL="8110" marR="8110" marT="8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15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1460 ks</a:t>
                      </a:r>
                    </a:p>
                  </a:txBody>
                  <a:tcPr marL="8110" marR="8110" marT="8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7089044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endParaRPr lang="sk-SK" sz="15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10" marR="8110" marT="8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sk-SK" sz="15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10" marR="8110" marT="8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sk-SK" sz="15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10" marR="8110" marT="8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sk-SK" sz="15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10" marR="8110" marT="8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89180633"/>
                  </a:ext>
                </a:extLst>
              </a:tr>
              <a:tr h="271964">
                <a:tc>
                  <a:txBody>
                    <a:bodyPr/>
                    <a:lstStyle/>
                    <a:p>
                      <a:pPr algn="l" fontAlgn="ctr"/>
                      <a:endParaRPr lang="sk-SK" sz="15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10" marR="8110" marT="8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sk-SK" sz="15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Ošípané spolu</a:t>
                      </a:r>
                    </a:p>
                  </a:txBody>
                  <a:tcPr marL="8110" marR="8110" marT="8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mpd="sng">
                      <a:noFill/>
                      <a:prstDash val="solid"/>
                    </a:lnL>
                    <a:lnT w="12700" cmpd="sng">
                      <a:noFill/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15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4800 ks</a:t>
                      </a:r>
                    </a:p>
                  </a:txBody>
                  <a:tcPr marL="8110" marR="8110" marT="8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93778807"/>
                  </a:ext>
                </a:extLst>
              </a:tr>
              <a:tr h="271964">
                <a:tc>
                  <a:txBody>
                    <a:bodyPr/>
                    <a:lstStyle/>
                    <a:p>
                      <a:pPr algn="l" fontAlgn="ctr"/>
                      <a:endParaRPr lang="sk-SK" sz="15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10" marR="8110" marT="8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sk-SK" sz="15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10" marR="8110" marT="8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5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prasnice</a:t>
                      </a:r>
                    </a:p>
                  </a:txBody>
                  <a:tcPr marL="8110" marR="8110" marT="811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15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265</a:t>
                      </a:r>
                    </a:p>
                  </a:txBody>
                  <a:tcPr marL="8110" marR="8110" marT="8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5819778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endParaRPr lang="sk-SK" sz="15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10" marR="8110" marT="8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sk-SK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10" marR="8110" marT="8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sk-SK" sz="15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10" marR="8110" marT="8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sk-SK" sz="15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10" marR="8110" marT="8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30494963"/>
                  </a:ext>
                </a:extLst>
              </a:tr>
              <a:tr h="271964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sk-SK" sz="15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RV - výmera 4502 ha</a:t>
                      </a:r>
                    </a:p>
                  </a:txBody>
                  <a:tcPr marL="8110" marR="8110" marT="8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mpd="sng">
                      <a:noFill/>
                      <a:prstDash val="solid"/>
                    </a:lnL>
                    <a:lnT w="12700" cmpd="sng">
                      <a:noFill/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sk-SK" sz="15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10" marR="8110" marT="8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56716397"/>
                  </a:ext>
                </a:extLst>
              </a:tr>
              <a:tr h="271964">
                <a:tc>
                  <a:txBody>
                    <a:bodyPr/>
                    <a:lstStyle/>
                    <a:p>
                      <a:pPr algn="l" fontAlgn="b"/>
                      <a:endParaRPr lang="sk-SK" sz="15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10" marR="8110" marT="81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sk-SK" sz="15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11 katastrálnych území</a:t>
                      </a:r>
                    </a:p>
                  </a:txBody>
                  <a:tcPr marL="8110" marR="8110" marT="8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k-SK" sz="15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10" marR="8110" marT="81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36482504"/>
                  </a:ext>
                </a:extLst>
              </a:tr>
              <a:tr h="271964">
                <a:tc>
                  <a:txBody>
                    <a:bodyPr/>
                    <a:lstStyle/>
                    <a:p>
                      <a:pPr algn="l" fontAlgn="b"/>
                      <a:endParaRPr lang="sk-SK" sz="15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10" marR="8110" marT="81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sk-SK" sz="15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najsevernejšia časť Nitrianskeho okresu</a:t>
                      </a:r>
                    </a:p>
                  </a:txBody>
                  <a:tcPr marL="8110" marR="8110" marT="8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377693"/>
                  </a:ext>
                </a:extLst>
              </a:tr>
              <a:tr h="271964">
                <a:tc gridSpan="4">
                  <a:txBody>
                    <a:bodyPr/>
                    <a:lstStyle/>
                    <a:p>
                      <a:pPr algn="l" fontAlgn="b"/>
                      <a:r>
                        <a:rPr lang="sk-SK" sz="15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Na PD pracuje 155 ľudí</a:t>
                      </a:r>
                    </a:p>
                  </a:txBody>
                  <a:tcPr marL="8110" marR="8110" marT="8110" marB="0" anchor="b">
                    <a:lnL>
                      <a:noFill/>
                    </a:lnL>
                    <a:lnR w="12700" cmpd="sng">
                      <a:noFill/>
                      <a:prstDash val="soli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sk-SK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10" marR="8110" marT="8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6310618"/>
                  </a:ext>
                </a:extLst>
              </a:tr>
              <a:tr h="271964">
                <a:tc gridSpan="4">
                  <a:txBody>
                    <a:bodyPr/>
                    <a:lstStyle/>
                    <a:p>
                      <a:pPr algn="l" fontAlgn="b"/>
                      <a:r>
                        <a:rPr lang="sk-SK" sz="15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Vlastná stavebná skupina</a:t>
                      </a:r>
                    </a:p>
                  </a:txBody>
                  <a:tcPr marL="8110" marR="8110" marT="8110" marB="0" anchor="b">
                    <a:lnL>
                      <a:noFill/>
                    </a:lnL>
                    <a:lnR w="12700" cmpd="sng">
                      <a:noFill/>
                      <a:prstDash val="soli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sk-SK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10" marR="8110" marT="8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818584"/>
                  </a:ext>
                </a:extLst>
              </a:tr>
              <a:tr h="271964">
                <a:tc gridSpan="4">
                  <a:txBody>
                    <a:bodyPr/>
                    <a:lstStyle/>
                    <a:p>
                      <a:pPr algn="l" fontAlgn="b"/>
                      <a:r>
                        <a:rPr lang="sk-SK" sz="15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Podniková kuchyňa</a:t>
                      </a:r>
                    </a:p>
                  </a:txBody>
                  <a:tcPr marL="8110" marR="8110" marT="8110" marB="0" anchor="b">
                    <a:lnL>
                      <a:noFill/>
                    </a:lnL>
                    <a:lnR w="12700" cmpd="sng">
                      <a:noFill/>
                      <a:prstDash val="soli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sk-SK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10" marR="8110" marT="8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2588551"/>
                  </a:ext>
                </a:extLst>
              </a:tr>
            </a:tbl>
          </a:graphicData>
        </a:graphic>
      </p:graphicFrame>
      <p:sp>
        <p:nvSpPr>
          <p:cNvPr id="2" name="Zástupný objekt pre číslo snímky 1">
            <a:extLst>
              <a:ext uri="{FF2B5EF4-FFF2-40B4-BE49-F238E27FC236}">
                <a16:creationId xmlns:a16="http://schemas.microsoft.com/office/drawing/2014/main" id="{726AD3B7-A49A-40A9-9CFD-F6346BCCF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Stručná charakteristika podniku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66753" y="2287890"/>
            <a:ext cx="4040188" cy="916230"/>
          </a:xfrm>
        </p:spPr>
        <p:txBody>
          <a:bodyPr>
            <a:noAutofit/>
          </a:bodyPr>
          <a:lstStyle/>
          <a:p>
            <a:pPr algn="l"/>
            <a:r>
              <a:rPr lang="sk-SK" sz="2000" dirty="0"/>
              <a:t>Hospodárime na 8 dvoroch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k-SK" sz="1600" dirty="0">
                <a:solidFill>
                  <a:schemeClr val="bg1"/>
                </a:solidFill>
              </a:rPr>
              <a:t>2 mechanizačné strediská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k-SK" sz="1600" dirty="0">
                <a:solidFill>
                  <a:schemeClr val="bg1"/>
                </a:solidFill>
              </a:rPr>
              <a:t>7 dvorov – zvieratá</a:t>
            </a:r>
          </a:p>
        </p:txBody>
      </p:sp>
      <p:sp>
        <p:nvSpPr>
          <p:cNvPr id="2" name="Zástupný objekt pre číslo snímky 1">
            <a:extLst>
              <a:ext uri="{FF2B5EF4-FFF2-40B4-BE49-F238E27FC236}">
                <a16:creationId xmlns:a16="http://schemas.microsoft.com/office/drawing/2014/main" id="{ED0026A7-1722-4DA9-A16B-5908F2899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6" name="Grafický objekt 5" descr="Krava">
            <a:extLst>
              <a:ext uri="{FF2B5EF4-FFF2-40B4-BE49-F238E27FC236}">
                <a16:creationId xmlns:a16="http://schemas.microsoft.com/office/drawing/2014/main" id="{D984C231-3B94-4FD6-99B4-2FC81C2D2F4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59522" y="2123217"/>
            <a:ext cx="277597" cy="277597"/>
          </a:xfrm>
          <a:prstGeom prst="rect">
            <a:avLst/>
          </a:prstGeom>
        </p:spPr>
      </p:pic>
      <p:pic>
        <p:nvPicPr>
          <p:cNvPr id="9" name="Grafický objekt 8" descr="Prasa">
            <a:extLst>
              <a:ext uri="{FF2B5EF4-FFF2-40B4-BE49-F238E27FC236}">
                <a16:creationId xmlns:a16="http://schemas.microsoft.com/office/drawing/2014/main" id="{3E06E8BD-DA90-4867-BE06-ECDF94603BF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822434" y="2114550"/>
            <a:ext cx="303579" cy="303579"/>
          </a:xfrm>
          <a:prstGeom prst="rect">
            <a:avLst/>
          </a:prstGeom>
        </p:spPr>
      </p:pic>
      <p:pic>
        <p:nvPicPr>
          <p:cNvPr id="11" name="Grafický objekt 10" descr="Traktor">
            <a:extLst>
              <a:ext uri="{FF2B5EF4-FFF2-40B4-BE49-F238E27FC236}">
                <a16:creationId xmlns:a16="http://schemas.microsoft.com/office/drawing/2014/main" id="{F90D0F10-D635-4D16-BB89-E874931E932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601289" y="3086690"/>
            <a:ext cx="397784" cy="397784"/>
          </a:xfrm>
          <a:prstGeom prst="rect">
            <a:avLst/>
          </a:prstGeom>
        </p:spPr>
      </p:pic>
      <p:pic>
        <p:nvPicPr>
          <p:cNvPr id="13" name="Grafický objekt 12" descr="Domov">
            <a:extLst>
              <a:ext uri="{FF2B5EF4-FFF2-40B4-BE49-F238E27FC236}">
                <a16:creationId xmlns:a16="http://schemas.microsoft.com/office/drawing/2014/main" id="{96EC1546-EC12-4FB2-8EF9-380ED358FA36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198914" y="3077414"/>
            <a:ext cx="387241" cy="387241"/>
          </a:xfrm>
          <a:prstGeom prst="rect">
            <a:avLst/>
          </a:prstGeom>
        </p:spPr>
      </p:pic>
      <p:pic>
        <p:nvPicPr>
          <p:cNvPr id="18" name="Grafický objekt 17" descr="Traktor">
            <a:extLst>
              <a:ext uri="{FF2B5EF4-FFF2-40B4-BE49-F238E27FC236}">
                <a16:creationId xmlns:a16="http://schemas.microsoft.com/office/drawing/2014/main" id="{68A01766-3FE1-4260-871E-7857547E682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071135" y="2055396"/>
            <a:ext cx="397784" cy="397784"/>
          </a:xfrm>
          <a:prstGeom prst="rect">
            <a:avLst/>
          </a:prstGeom>
        </p:spPr>
      </p:pic>
      <p:sp>
        <p:nvSpPr>
          <p:cNvPr id="14" name="Obdĺžnik 13">
            <a:extLst>
              <a:ext uri="{FF2B5EF4-FFF2-40B4-BE49-F238E27FC236}">
                <a16:creationId xmlns:a16="http://schemas.microsoft.com/office/drawing/2014/main" id="{6B1576EF-A17F-4A37-A33B-C223297DC0E9}"/>
              </a:ext>
            </a:extLst>
          </p:cNvPr>
          <p:cNvSpPr/>
          <p:nvPr/>
        </p:nvSpPr>
        <p:spPr>
          <a:xfrm>
            <a:off x="6038106" y="1787248"/>
            <a:ext cx="735522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k-SK" sz="1600" b="0" cap="none" spc="0" dirty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Suľany</a:t>
            </a:r>
          </a:p>
        </p:txBody>
      </p:sp>
      <p:sp>
        <p:nvSpPr>
          <p:cNvPr id="19" name="Obdĺžnik 18">
            <a:extLst>
              <a:ext uri="{FF2B5EF4-FFF2-40B4-BE49-F238E27FC236}">
                <a16:creationId xmlns:a16="http://schemas.microsoft.com/office/drawing/2014/main" id="{286980BB-6754-47A3-92A1-440BDEA2547E}"/>
              </a:ext>
            </a:extLst>
          </p:cNvPr>
          <p:cNvSpPr/>
          <p:nvPr/>
        </p:nvSpPr>
        <p:spPr>
          <a:xfrm>
            <a:off x="7092654" y="2213497"/>
            <a:ext cx="896400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k-SK" sz="1600" b="0" cap="none" spc="0" dirty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Šurianky</a:t>
            </a:r>
          </a:p>
        </p:txBody>
      </p:sp>
      <p:pic>
        <p:nvPicPr>
          <p:cNvPr id="21" name="Grafický objekt 20" descr="Krava">
            <a:extLst>
              <a:ext uri="{FF2B5EF4-FFF2-40B4-BE49-F238E27FC236}">
                <a16:creationId xmlns:a16="http://schemas.microsoft.com/office/drawing/2014/main" id="{BBB86D39-57D1-4272-AA06-D9ECCE2E145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24976" y="2426773"/>
            <a:ext cx="277597" cy="277597"/>
          </a:xfrm>
          <a:prstGeom prst="rect">
            <a:avLst/>
          </a:prstGeom>
        </p:spPr>
      </p:pic>
      <p:pic>
        <p:nvPicPr>
          <p:cNvPr id="22" name="Grafický objekt 21" descr="Prasa">
            <a:extLst>
              <a:ext uri="{FF2B5EF4-FFF2-40B4-BE49-F238E27FC236}">
                <a16:creationId xmlns:a16="http://schemas.microsoft.com/office/drawing/2014/main" id="{C7D67173-3A6B-4C31-BE9E-61728BAF37E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434895" y="2433031"/>
            <a:ext cx="303579" cy="303579"/>
          </a:xfrm>
          <a:prstGeom prst="rect">
            <a:avLst/>
          </a:prstGeom>
        </p:spPr>
      </p:pic>
      <p:pic>
        <p:nvPicPr>
          <p:cNvPr id="23" name="Grafický objekt 22" descr="Krava">
            <a:extLst>
              <a:ext uri="{FF2B5EF4-FFF2-40B4-BE49-F238E27FC236}">
                <a16:creationId xmlns:a16="http://schemas.microsoft.com/office/drawing/2014/main" id="{3F4DC3E7-E0EC-4806-B59C-446214E3E48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97204" y="3066227"/>
            <a:ext cx="277597" cy="277597"/>
          </a:xfrm>
          <a:prstGeom prst="rect">
            <a:avLst/>
          </a:prstGeom>
        </p:spPr>
      </p:pic>
      <p:sp>
        <p:nvSpPr>
          <p:cNvPr id="24" name="Obdĺžnik 23">
            <a:extLst>
              <a:ext uri="{FF2B5EF4-FFF2-40B4-BE49-F238E27FC236}">
                <a16:creationId xmlns:a16="http://schemas.microsoft.com/office/drawing/2014/main" id="{FDE042E4-3508-4A6C-BAD1-29DAD3B4066D}"/>
              </a:ext>
            </a:extLst>
          </p:cNvPr>
          <p:cNvSpPr/>
          <p:nvPr/>
        </p:nvSpPr>
        <p:spPr>
          <a:xfrm>
            <a:off x="7986576" y="2810215"/>
            <a:ext cx="498855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k-SK" sz="1600" b="0" cap="none" spc="0" dirty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Čab</a:t>
            </a:r>
          </a:p>
        </p:txBody>
      </p:sp>
      <p:sp>
        <p:nvSpPr>
          <p:cNvPr id="25" name="Obdĺžnik 24">
            <a:extLst>
              <a:ext uri="{FF2B5EF4-FFF2-40B4-BE49-F238E27FC236}">
                <a16:creationId xmlns:a16="http://schemas.microsoft.com/office/drawing/2014/main" id="{8CB06E8B-DD61-4F99-A1BB-09F904F7E29B}"/>
              </a:ext>
            </a:extLst>
          </p:cNvPr>
          <p:cNvSpPr/>
          <p:nvPr/>
        </p:nvSpPr>
        <p:spPr>
          <a:xfrm>
            <a:off x="7316126" y="3378005"/>
            <a:ext cx="470001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k-SK" sz="1600" b="0" cap="none" spc="0" dirty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Sila</a:t>
            </a:r>
          </a:p>
        </p:txBody>
      </p:sp>
      <p:sp>
        <p:nvSpPr>
          <p:cNvPr id="26" name="Obdĺžnik 25">
            <a:extLst>
              <a:ext uri="{FF2B5EF4-FFF2-40B4-BE49-F238E27FC236}">
                <a16:creationId xmlns:a16="http://schemas.microsoft.com/office/drawing/2014/main" id="{7E6A246C-A238-4573-A256-2239E2DB2C45}"/>
              </a:ext>
            </a:extLst>
          </p:cNvPr>
          <p:cNvSpPr/>
          <p:nvPr/>
        </p:nvSpPr>
        <p:spPr>
          <a:xfrm>
            <a:off x="5875085" y="2792903"/>
            <a:ext cx="1058623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k-SK" sz="1600" b="0" cap="none" spc="0" dirty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Nové Sady</a:t>
            </a:r>
          </a:p>
        </p:txBody>
      </p:sp>
      <p:sp>
        <p:nvSpPr>
          <p:cNvPr id="27" name="Obdĺžnik 26">
            <a:extLst>
              <a:ext uri="{FF2B5EF4-FFF2-40B4-BE49-F238E27FC236}">
                <a16:creationId xmlns:a16="http://schemas.microsoft.com/office/drawing/2014/main" id="{1408F84D-647E-4FFE-92DD-1FEE26B36457}"/>
              </a:ext>
            </a:extLst>
          </p:cNvPr>
          <p:cNvSpPr/>
          <p:nvPr/>
        </p:nvSpPr>
        <p:spPr>
          <a:xfrm>
            <a:off x="4818300" y="2213497"/>
            <a:ext cx="864467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k-SK" sz="1600" b="0" cap="none" spc="0" dirty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Výčapky</a:t>
            </a:r>
          </a:p>
        </p:txBody>
      </p:sp>
      <p:sp>
        <p:nvSpPr>
          <p:cNvPr id="28" name="Obdĺžnik 27">
            <a:extLst>
              <a:ext uri="{FF2B5EF4-FFF2-40B4-BE49-F238E27FC236}">
                <a16:creationId xmlns:a16="http://schemas.microsoft.com/office/drawing/2014/main" id="{0E2F359B-34E5-44AA-AE7C-1A60927E79DC}"/>
              </a:ext>
            </a:extLst>
          </p:cNvPr>
          <p:cNvSpPr/>
          <p:nvPr/>
        </p:nvSpPr>
        <p:spPr>
          <a:xfrm>
            <a:off x="4280470" y="2783174"/>
            <a:ext cx="861133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k-SK" sz="1600" b="0" cap="none" spc="0" dirty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Kapince</a:t>
            </a:r>
          </a:p>
        </p:txBody>
      </p:sp>
      <p:sp>
        <p:nvSpPr>
          <p:cNvPr id="29" name="Obdĺžnik 28">
            <a:extLst>
              <a:ext uri="{FF2B5EF4-FFF2-40B4-BE49-F238E27FC236}">
                <a16:creationId xmlns:a16="http://schemas.microsoft.com/office/drawing/2014/main" id="{F395B3A4-DC25-4EA2-A644-50C7E6A50437}"/>
              </a:ext>
            </a:extLst>
          </p:cNvPr>
          <p:cNvSpPr/>
          <p:nvPr/>
        </p:nvSpPr>
        <p:spPr>
          <a:xfrm>
            <a:off x="4648352" y="3455213"/>
            <a:ext cx="1230401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k-SK" sz="1600" b="0" cap="none" spc="0" dirty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Malé Zálužie</a:t>
            </a:r>
          </a:p>
        </p:txBody>
      </p:sp>
      <p:sp>
        <p:nvSpPr>
          <p:cNvPr id="30" name="Obdĺžnik 29">
            <a:extLst>
              <a:ext uri="{FF2B5EF4-FFF2-40B4-BE49-F238E27FC236}">
                <a16:creationId xmlns:a16="http://schemas.microsoft.com/office/drawing/2014/main" id="{31B7FD31-CAAC-4580-AF54-752DF0798456}"/>
              </a:ext>
            </a:extLst>
          </p:cNvPr>
          <p:cNvSpPr/>
          <p:nvPr/>
        </p:nvSpPr>
        <p:spPr>
          <a:xfrm>
            <a:off x="5981328" y="3778970"/>
            <a:ext cx="909224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k-SK" sz="1600" b="0" cap="none" spc="0" dirty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Ceroviny</a:t>
            </a:r>
          </a:p>
        </p:txBody>
      </p:sp>
      <p:pic>
        <p:nvPicPr>
          <p:cNvPr id="31" name="Grafický objekt 30" descr="Prasa">
            <a:extLst>
              <a:ext uri="{FF2B5EF4-FFF2-40B4-BE49-F238E27FC236}">
                <a16:creationId xmlns:a16="http://schemas.microsoft.com/office/drawing/2014/main" id="{7CFA7394-29D4-4F8C-88FB-2BF5F181EA7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655062" y="3650637"/>
            <a:ext cx="303579" cy="303579"/>
          </a:xfrm>
          <a:prstGeom prst="rect">
            <a:avLst/>
          </a:prstGeom>
        </p:spPr>
      </p:pic>
      <p:pic>
        <p:nvPicPr>
          <p:cNvPr id="32" name="Grafický objekt 31" descr="Prasa">
            <a:extLst>
              <a:ext uri="{FF2B5EF4-FFF2-40B4-BE49-F238E27FC236}">
                <a16:creationId xmlns:a16="http://schemas.microsoft.com/office/drawing/2014/main" id="{AAF7AC2C-870A-4F0E-87C7-B15FE43F6BD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065028" y="3705139"/>
            <a:ext cx="303579" cy="303579"/>
          </a:xfrm>
          <a:prstGeom prst="rect">
            <a:avLst/>
          </a:prstGeom>
        </p:spPr>
      </p:pic>
      <p:pic>
        <p:nvPicPr>
          <p:cNvPr id="33" name="Grafický objekt 32" descr="Prasa">
            <a:extLst>
              <a:ext uri="{FF2B5EF4-FFF2-40B4-BE49-F238E27FC236}">
                <a16:creationId xmlns:a16="http://schemas.microsoft.com/office/drawing/2014/main" id="{776FC186-C8BF-4304-B663-7148556464E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512737" y="3077414"/>
            <a:ext cx="303579" cy="303579"/>
          </a:xfrm>
          <a:prstGeom prst="rect">
            <a:avLst/>
          </a:prstGeom>
        </p:spPr>
      </p:pic>
      <p:pic>
        <p:nvPicPr>
          <p:cNvPr id="34" name="Grafický objekt 33" descr="Prasa">
            <a:extLst>
              <a:ext uri="{FF2B5EF4-FFF2-40B4-BE49-F238E27FC236}">
                <a16:creationId xmlns:a16="http://schemas.microsoft.com/office/drawing/2014/main" id="{DA067AE9-71C1-4ED6-AE7A-45B1F24A2BE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967687" y="2472280"/>
            <a:ext cx="303579" cy="303579"/>
          </a:xfrm>
          <a:prstGeom prst="rect">
            <a:avLst/>
          </a:prstGeom>
        </p:spPr>
      </p:pic>
      <p:pic>
        <p:nvPicPr>
          <p:cNvPr id="35" name="Grafický objekt 34" descr="Krava">
            <a:extLst>
              <a:ext uri="{FF2B5EF4-FFF2-40B4-BE49-F238E27FC236}">
                <a16:creationId xmlns:a16="http://schemas.microsoft.com/office/drawing/2014/main" id="{DE3803A0-C8B1-427A-836F-6C201213B3A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73529" y="3652415"/>
            <a:ext cx="277597" cy="277597"/>
          </a:xfrm>
          <a:prstGeom prst="rect">
            <a:avLst/>
          </a:prstGeom>
        </p:spPr>
      </p:pic>
      <p:pic>
        <p:nvPicPr>
          <p:cNvPr id="36" name="Grafický objekt 35" descr="Krava">
            <a:extLst>
              <a:ext uri="{FF2B5EF4-FFF2-40B4-BE49-F238E27FC236}">
                <a16:creationId xmlns:a16="http://schemas.microsoft.com/office/drawing/2014/main" id="{81DDBB93-2727-4B82-89F8-2511FE2EEFA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352879" y="4083142"/>
            <a:ext cx="277597" cy="277597"/>
          </a:xfrm>
          <a:prstGeom prst="rect">
            <a:avLst/>
          </a:prstGeom>
        </p:spPr>
      </p:pic>
      <p:cxnSp>
        <p:nvCxnSpPr>
          <p:cNvPr id="37" name="Rovná spojnica 36">
            <a:extLst>
              <a:ext uri="{FF2B5EF4-FFF2-40B4-BE49-F238E27FC236}">
                <a16:creationId xmlns:a16="http://schemas.microsoft.com/office/drawing/2014/main" id="{A2833C73-CB69-4C67-A4B7-FE70CE8D1E47}"/>
              </a:ext>
            </a:extLst>
          </p:cNvPr>
          <p:cNvCxnSpPr/>
          <p:nvPr/>
        </p:nvCxnSpPr>
        <p:spPr>
          <a:xfrm flipV="1">
            <a:off x="4266590" y="2783174"/>
            <a:ext cx="763525" cy="56065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8" name="Rovná spojnica 37">
            <a:extLst>
              <a:ext uri="{FF2B5EF4-FFF2-40B4-BE49-F238E27FC236}">
                <a16:creationId xmlns:a16="http://schemas.microsoft.com/office/drawing/2014/main" id="{D0728C30-1A38-48E8-9FEB-8BDCADC2B147}"/>
              </a:ext>
            </a:extLst>
          </p:cNvPr>
          <p:cNvCxnSpPr>
            <a:cxnSpLocks/>
          </p:cNvCxnSpPr>
          <p:nvPr/>
        </p:nvCxnSpPr>
        <p:spPr>
          <a:xfrm>
            <a:off x="4280470" y="2746005"/>
            <a:ext cx="784558" cy="597819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43" name="Grafický objekt 42" descr="Stodola">
            <a:extLst>
              <a:ext uri="{FF2B5EF4-FFF2-40B4-BE49-F238E27FC236}">
                <a16:creationId xmlns:a16="http://schemas.microsoft.com/office/drawing/2014/main" id="{12E816D2-151E-41B0-96DF-75E1E86E9944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834516" y="3137006"/>
            <a:ext cx="303578" cy="303578"/>
          </a:xfrm>
          <a:prstGeom prst="rect">
            <a:avLst/>
          </a:prstGeom>
        </p:spPr>
      </p:pic>
      <p:pic>
        <p:nvPicPr>
          <p:cNvPr id="42" name="Grafický objekt 41" descr="Stodola">
            <a:extLst>
              <a:ext uri="{FF2B5EF4-FFF2-40B4-BE49-F238E27FC236}">
                <a16:creationId xmlns:a16="http://schemas.microsoft.com/office/drawing/2014/main" id="{7FE01471-BA62-435B-9D79-853944FBE8A5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263552" y="2449511"/>
            <a:ext cx="303578" cy="303578"/>
          </a:xfrm>
          <a:prstGeom prst="rect">
            <a:avLst/>
          </a:prstGeom>
        </p:spPr>
      </p:pic>
      <p:pic>
        <p:nvPicPr>
          <p:cNvPr id="44" name="Grafický objekt 43" descr="Stodola">
            <a:extLst>
              <a:ext uri="{FF2B5EF4-FFF2-40B4-BE49-F238E27FC236}">
                <a16:creationId xmlns:a16="http://schemas.microsoft.com/office/drawing/2014/main" id="{9F37AFE3-EC33-4D8F-A67B-2CEFE3565087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7742086" y="2426773"/>
            <a:ext cx="303578" cy="303578"/>
          </a:xfrm>
          <a:prstGeom prst="rect">
            <a:avLst/>
          </a:prstGeom>
        </p:spPr>
      </p:pic>
      <p:pic>
        <p:nvPicPr>
          <p:cNvPr id="45" name="Grafický objekt 44" descr="Stodola">
            <a:extLst>
              <a:ext uri="{FF2B5EF4-FFF2-40B4-BE49-F238E27FC236}">
                <a16:creationId xmlns:a16="http://schemas.microsoft.com/office/drawing/2014/main" id="{18F62C53-DCC2-44B2-94A1-8CA37C6C5DB5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6723784" y="2092598"/>
            <a:ext cx="303578" cy="303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6315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1425" y="281175"/>
            <a:ext cx="6108200" cy="572644"/>
          </a:xfrm>
        </p:spPr>
        <p:txBody>
          <a:bodyPr>
            <a:normAutofit fontScale="90000"/>
          </a:bodyPr>
          <a:lstStyle/>
          <a:p>
            <a:r>
              <a:rPr lang="sk-SK" dirty="0"/>
              <a:t>Štruktúra RV</a:t>
            </a:r>
            <a:endParaRPr lang="en-US" dirty="0"/>
          </a:p>
        </p:txBody>
      </p:sp>
      <p:graphicFrame>
        <p:nvGraphicFramePr>
          <p:cNvPr id="15" name="Tabuľka 14">
            <a:extLst>
              <a:ext uri="{FF2B5EF4-FFF2-40B4-BE49-F238E27FC236}">
                <a16:creationId xmlns:a16="http://schemas.microsoft.com/office/drawing/2014/main" id="{88D1503E-7885-4F88-9923-25F33E660A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4004922"/>
              </p:ext>
            </p:extLst>
          </p:nvPr>
        </p:nvGraphicFramePr>
        <p:xfrm>
          <a:off x="2586835" y="891995"/>
          <a:ext cx="4581149" cy="3888105"/>
        </p:xfrm>
        <a:graphic>
          <a:graphicData uri="http://schemas.openxmlformats.org/drawingml/2006/table">
            <a:tbl>
              <a:tblPr firstRow="1" bandRow="1"/>
              <a:tblGrid>
                <a:gridCol w="1785872">
                  <a:extLst>
                    <a:ext uri="{9D8B030D-6E8A-4147-A177-3AD203B41FA5}">
                      <a16:colId xmlns:a16="http://schemas.microsoft.com/office/drawing/2014/main" val="3042526098"/>
                    </a:ext>
                  </a:extLst>
                </a:gridCol>
                <a:gridCol w="838583">
                  <a:extLst>
                    <a:ext uri="{9D8B030D-6E8A-4147-A177-3AD203B41FA5}">
                      <a16:colId xmlns:a16="http://schemas.microsoft.com/office/drawing/2014/main" val="1549392140"/>
                    </a:ext>
                  </a:extLst>
                </a:gridCol>
                <a:gridCol w="838583">
                  <a:extLst>
                    <a:ext uri="{9D8B030D-6E8A-4147-A177-3AD203B41FA5}">
                      <a16:colId xmlns:a16="http://schemas.microsoft.com/office/drawing/2014/main" val="1910947642"/>
                    </a:ext>
                  </a:extLst>
                </a:gridCol>
                <a:gridCol w="1118111">
                  <a:extLst>
                    <a:ext uri="{9D8B030D-6E8A-4147-A177-3AD203B41FA5}">
                      <a16:colId xmlns:a16="http://schemas.microsoft.com/office/drawing/2014/main" val="1105347595"/>
                    </a:ext>
                  </a:extLst>
                </a:gridCol>
              </a:tblGrid>
              <a:tr h="255270">
                <a:tc>
                  <a:txBody>
                    <a:bodyPr/>
                    <a:lstStyle/>
                    <a:p>
                      <a:pPr algn="l" fontAlgn="ctr"/>
                      <a:r>
                        <a:rPr lang="sk-SK" sz="19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Pšenica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19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1245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9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ha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19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27,65%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1641715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l" fontAlgn="ctr"/>
                      <a:r>
                        <a:rPr lang="sk-SK" sz="19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Repka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19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685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9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ha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19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15,22%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0598100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l" fontAlgn="ctr"/>
                      <a:r>
                        <a:rPr lang="sk-SK" sz="19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Jačmeň ozimný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19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9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ha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19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1,51%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8271644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l" fontAlgn="ctr"/>
                      <a:r>
                        <a:rPr lang="sk-SK" sz="19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Jačmeň jarný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19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729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9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ha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19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16,19%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3874728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l" fontAlgn="ctr"/>
                      <a:r>
                        <a:rPr lang="sk-SK" sz="19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Cukrová repa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19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485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9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ha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19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10,77%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5208330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l" fontAlgn="ctr"/>
                      <a:r>
                        <a:rPr lang="sk-SK" sz="19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Kukurica zrno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19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9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ha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19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6,93%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650038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l" fontAlgn="ctr"/>
                      <a:r>
                        <a:rPr lang="sk-SK" sz="19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Kukurica siláž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19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388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9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ha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19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8,62%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4406396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l" fontAlgn="ctr"/>
                      <a:r>
                        <a:rPr lang="sk-SK" sz="19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VRK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19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549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9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ha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19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12,19%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8764522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l" fontAlgn="ctr"/>
                      <a:r>
                        <a:rPr lang="sk-SK" sz="19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TTP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19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9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ha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19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0,24%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3957648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l" fontAlgn="ctr"/>
                      <a:r>
                        <a:rPr lang="sk-SK" sz="19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Úhor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19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9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ha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19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0,67%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446832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l" fontAlgn="ctr"/>
                      <a:r>
                        <a:rPr lang="sk-SK" sz="1900" b="1" i="1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Spolu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1900" b="1" i="1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4502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900" b="1" i="1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ha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sk-SK" sz="19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1268036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l" fontAlgn="ctr"/>
                      <a:r>
                        <a:rPr lang="sk-SK" sz="1900" b="0" i="0" u="none" strike="noStrike" dirty="0">
                          <a:solidFill>
                            <a:schemeClr val="accent6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Raž (senáž)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1900" b="0" i="0" u="none" strike="noStrike" dirty="0">
                          <a:solidFill>
                            <a:schemeClr val="accent6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900" b="0" i="0" u="none" strike="noStrike" dirty="0">
                          <a:solidFill>
                            <a:schemeClr val="accent6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ha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sk-SK" sz="19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1355563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l" fontAlgn="ctr"/>
                      <a:r>
                        <a:rPr lang="sk-SK" sz="1900" b="0" i="0" u="none" strike="noStrike" dirty="0">
                          <a:solidFill>
                            <a:schemeClr val="accent6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Medziplodiny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1900" b="0" i="0" u="none" strike="noStrike" dirty="0">
                          <a:solidFill>
                            <a:schemeClr val="accent6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191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900" b="0" i="0" u="none" strike="noStrike" dirty="0">
                          <a:solidFill>
                            <a:schemeClr val="accent6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ha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sk-SK" sz="19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7252189"/>
                  </a:ext>
                </a:extLst>
              </a:tr>
            </a:tbl>
          </a:graphicData>
        </a:graphic>
      </p:graphicFrame>
      <p:sp>
        <p:nvSpPr>
          <p:cNvPr id="2" name="Zástupný objekt pre číslo snímky 1">
            <a:extLst>
              <a:ext uri="{FF2B5EF4-FFF2-40B4-BE49-F238E27FC236}">
                <a16:creationId xmlns:a16="http://schemas.microsoft.com/office/drawing/2014/main" id="{A69EA1F5-2F52-445A-B557-A4D2E2049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813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1425" y="281175"/>
            <a:ext cx="6108200" cy="915076"/>
          </a:xfrm>
        </p:spPr>
        <p:txBody>
          <a:bodyPr>
            <a:normAutofit fontScale="90000"/>
          </a:bodyPr>
          <a:lstStyle/>
          <a:p>
            <a:r>
              <a:rPr lang="sk-SK" dirty="0"/>
              <a:t>Zastúpenie jačmeňa v osevnom postupe (rok zberu)</a:t>
            </a:r>
            <a:endParaRPr lang="en-US" dirty="0"/>
          </a:p>
        </p:txBody>
      </p:sp>
      <p:graphicFrame>
        <p:nvGraphicFramePr>
          <p:cNvPr id="7" name="Zástupný objekt pre obsah 6">
            <a:extLst>
              <a:ext uri="{FF2B5EF4-FFF2-40B4-BE49-F238E27FC236}">
                <a16:creationId xmlns:a16="http://schemas.microsoft.com/office/drawing/2014/main" id="{9BD9FB71-5333-4E6F-B0F6-354AD83AE84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8268540"/>
              </p:ext>
            </p:extLst>
          </p:nvPr>
        </p:nvGraphicFramePr>
        <p:xfrm>
          <a:off x="2586835" y="1350110"/>
          <a:ext cx="5802790" cy="3122295"/>
        </p:xfrm>
        <a:graphic>
          <a:graphicData uri="http://schemas.openxmlformats.org/drawingml/2006/table">
            <a:tbl>
              <a:tblPr firstRow="1"/>
              <a:tblGrid>
                <a:gridCol w="704703">
                  <a:extLst>
                    <a:ext uri="{9D8B030D-6E8A-4147-A177-3AD203B41FA5}">
                      <a16:colId xmlns:a16="http://schemas.microsoft.com/office/drawing/2014/main" val="652991045"/>
                    </a:ext>
                  </a:extLst>
                </a:gridCol>
                <a:gridCol w="946945">
                  <a:extLst>
                    <a:ext uri="{9D8B030D-6E8A-4147-A177-3AD203B41FA5}">
                      <a16:colId xmlns:a16="http://schemas.microsoft.com/office/drawing/2014/main" val="1358818124"/>
                    </a:ext>
                  </a:extLst>
                </a:gridCol>
                <a:gridCol w="495495">
                  <a:extLst>
                    <a:ext uri="{9D8B030D-6E8A-4147-A177-3AD203B41FA5}">
                      <a16:colId xmlns:a16="http://schemas.microsoft.com/office/drawing/2014/main" val="3545409496"/>
                    </a:ext>
                  </a:extLst>
                </a:gridCol>
                <a:gridCol w="946945">
                  <a:extLst>
                    <a:ext uri="{9D8B030D-6E8A-4147-A177-3AD203B41FA5}">
                      <a16:colId xmlns:a16="http://schemas.microsoft.com/office/drawing/2014/main" val="2790934420"/>
                    </a:ext>
                  </a:extLst>
                </a:gridCol>
                <a:gridCol w="594593">
                  <a:extLst>
                    <a:ext uri="{9D8B030D-6E8A-4147-A177-3AD203B41FA5}">
                      <a16:colId xmlns:a16="http://schemas.microsoft.com/office/drawing/2014/main" val="1721300517"/>
                    </a:ext>
                  </a:extLst>
                </a:gridCol>
                <a:gridCol w="704703">
                  <a:extLst>
                    <a:ext uri="{9D8B030D-6E8A-4147-A177-3AD203B41FA5}">
                      <a16:colId xmlns:a16="http://schemas.microsoft.com/office/drawing/2014/main" val="2702450157"/>
                    </a:ext>
                  </a:extLst>
                </a:gridCol>
                <a:gridCol w="704703">
                  <a:extLst>
                    <a:ext uri="{9D8B030D-6E8A-4147-A177-3AD203B41FA5}">
                      <a16:colId xmlns:a16="http://schemas.microsoft.com/office/drawing/2014/main" val="2605297557"/>
                    </a:ext>
                  </a:extLst>
                </a:gridCol>
                <a:gridCol w="704703">
                  <a:extLst>
                    <a:ext uri="{9D8B030D-6E8A-4147-A177-3AD203B41FA5}">
                      <a16:colId xmlns:a16="http://schemas.microsoft.com/office/drawing/2014/main" val="436660635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ctr"/>
                      <a:endParaRPr lang="sk-SK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jačmeň jarný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jačmeň ozimný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spolu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235495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2012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656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ha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sk-SK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656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ha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14,4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338466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2013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678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ha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sk-SK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678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ha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15,0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78839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756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ha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ha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796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ha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17,5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88420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2015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688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ha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ha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752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ha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16,5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9046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676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ha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ha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740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ha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16,2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804376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667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ha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ha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717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ha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15,7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04216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ha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ha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660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ha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14,6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740652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696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ha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ha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746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ha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16,5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427364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666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ha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ha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730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ha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16,2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515372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729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ha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ha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797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ha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17,7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6086370"/>
                  </a:ext>
                </a:extLst>
              </a:tr>
            </a:tbl>
          </a:graphicData>
        </a:graphic>
      </p:graphicFrame>
      <p:sp>
        <p:nvSpPr>
          <p:cNvPr id="2" name="Zástupný objekt pre číslo snímky 1">
            <a:extLst>
              <a:ext uri="{FF2B5EF4-FFF2-40B4-BE49-F238E27FC236}">
                <a16:creationId xmlns:a16="http://schemas.microsoft.com/office/drawing/2014/main" id="{826F5CAD-D666-43C4-A2E6-B6FFCB41F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9984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BC8909E-487A-4D6D-BB18-77E517CC86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1238" y="280988"/>
            <a:ext cx="6108700" cy="763712"/>
          </a:xfrm>
        </p:spPr>
        <p:txBody>
          <a:bodyPr>
            <a:normAutofit fontScale="90000"/>
          </a:bodyPr>
          <a:lstStyle/>
          <a:p>
            <a:r>
              <a:rPr lang="sk-SK" dirty="0"/>
              <a:t>Vývoj odrodovej skladby na našom podniku</a:t>
            </a:r>
            <a:endParaRPr lang="en-US" dirty="0"/>
          </a:p>
        </p:txBody>
      </p:sp>
      <p:graphicFrame>
        <p:nvGraphicFramePr>
          <p:cNvPr id="3" name="Tabuľka 2">
            <a:extLst>
              <a:ext uri="{FF2B5EF4-FFF2-40B4-BE49-F238E27FC236}">
                <a16:creationId xmlns:a16="http://schemas.microsoft.com/office/drawing/2014/main" id="{2458E870-FFE3-4292-AC45-2C5388C00F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0960270"/>
              </p:ext>
            </p:extLst>
          </p:nvPr>
        </p:nvGraphicFramePr>
        <p:xfrm>
          <a:off x="2739539" y="1350110"/>
          <a:ext cx="5039265" cy="3203220"/>
        </p:xfrm>
        <a:graphic>
          <a:graphicData uri="http://schemas.openxmlformats.org/drawingml/2006/table">
            <a:tbl>
              <a:tblPr firstRow="1"/>
              <a:tblGrid>
                <a:gridCol w="951366">
                  <a:extLst>
                    <a:ext uri="{9D8B030D-6E8A-4147-A177-3AD203B41FA5}">
                      <a16:colId xmlns:a16="http://schemas.microsoft.com/office/drawing/2014/main" val="1162606635"/>
                    </a:ext>
                  </a:extLst>
                </a:gridCol>
                <a:gridCol w="2140572">
                  <a:extLst>
                    <a:ext uri="{9D8B030D-6E8A-4147-A177-3AD203B41FA5}">
                      <a16:colId xmlns:a16="http://schemas.microsoft.com/office/drawing/2014/main" val="1811647663"/>
                    </a:ext>
                  </a:extLst>
                </a:gridCol>
                <a:gridCol w="1947327">
                  <a:extLst>
                    <a:ext uri="{9D8B030D-6E8A-4147-A177-3AD203B41FA5}">
                      <a16:colId xmlns:a16="http://schemas.microsoft.com/office/drawing/2014/main" val="1405361146"/>
                    </a:ext>
                  </a:extLst>
                </a:gridCol>
              </a:tblGrid>
              <a:tr h="364770">
                <a:tc>
                  <a:txBody>
                    <a:bodyPr/>
                    <a:lstStyle/>
                    <a:p>
                      <a:pPr algn="ctr" fontAlgn="ctr"/>
                      <a:endParaRPr lang="sk-SK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jačmeň jarný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jačmeň ozimný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233555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2012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Malz + Ebson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225845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2013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Malz + Signora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886318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Malz + Signora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Malwinta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416972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2015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Malz + Kango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Malwinta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892142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Kango + Laudis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Malwinta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817536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Overture + Laudis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Scala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955396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Overture + Laudis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Casanova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804282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Overture + Laudis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Malwinta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02623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Overture + Laudis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Malwinta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855744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Overture + Laudis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Malwinta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601426"/>
                  </a:ext>
                </a:extLst>
              </a:tr>
            </a:tbl>
          </a:graphicData>
        </a:graphic>
      </p:graphicFrame>
      <p:sp>
        <p:nvSpPr>
          <p:cNvPr id="2" name="Zástupný objekt pre číslo snímky 1">
            <a:extLst>
              <a:ext uri="{FF2B5EF4-FFF2-40B4-BE49-F238E27FC236}">
                <a16:creationId xmlns:a16="http://schemas.microsoft.com/office/drawing/2014/main" id="{B96995DC-13F6-4D89-A5B4-77F1BC21A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13898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96261" y="23993"/>
            <a:ext cx="8551480" cy="610820"/>
          </a:xfrm>
        </p:spPr>
        <p:txBody>
          <a:bodyPr>
            <a:normAutofit fontScale="90000"/>
          </a:bodyPr>
          <a:lstStyle/>
          <a:p>
            <a:pPr algn="ctr"/>
            <a:r>
              <a:rPr lang="sk-SK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Ekonomické porovnanie nákladov 5 plodín v RV</a:t>
            </a:r>
            <a:endParaRPr lang="en-US" b="1" dirty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3579416" y="1233891"/>
            <a:ext cx="1985165" cy="479822"/>
          </a:xfrm>
        </p:spPr>
        <p:txBody>
          <a:bodyPr>
            <a:normAutofit fontScale="77500" lnSpcReduction="20000"/>
          </a:bodyPr>
          <a:lstStyle/>
          <a:p>
            <a:r>
              <a:rPr lang="sk-SK" sz="2000" dirty="0">
                <a:sym typeface="Symbol" panose="05050102010706020507" pitchFamily="18" charset="2"/>
              </a:rPr>
              <a:t> 5 plodín / 5 rokov</a:t>
            </a:r>
            <a:endParaRPr lang="en-US" sz="2000" dirty="0"/>
          </a:p>
        </p:txBody>
      </p:sp>
      <p:sp>
        <p:nvSpPr>
          <p:cNvPr id="2" name="Zástupný objekt pre číslo snímky 1">
            <a:extLst>
              <a:ext uri="{FF2B5EF4-FFF2-40B4-BE49-F238E27FC236}">
                <a16:creationId xmlns:a16="http://schemas.microsoft.com/office/drawing/2014/main" id="{BB265016-FBB8-48AD-ADED-29C6F6751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BlokTextu 2">
            <a:extLst>
              <a:ext uri="{FF2B5EF4-FFF2-40B4-BE49-F238E27FC236}">
                <a16:creationId xmlns:a16="http://schemas.microsoft.com/office/drawing/2014/main" id="{0344DB27-1E9B-4A00-BC00-BA79BF53C7E5}"/>
              </a:ext>
            </a:extLst>
          </p:cNvPr>
          <p:cNvSpPr txBox="1"/>
          <p:nvPr/>
        </p:nvSpPr>
        <p:spPr>
          <a:xfrm>
            <a:off x="3292450" y="777979"/>
            <a:ext cx="25590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€/ha v % vyjadrení</a:t>
            </a:r>
          </a:p>
        </p:txBody>
      </p:sp>
      <p:graphicFrame>
        <p:nvGraphicFramePr>
          <p:cNvPr id="10" name="Zástupný objekt pre obsah 6">
            <a:extLst>
              <a:ext uri="{FF2B5EF4-FFF2-40B4-BE49-F238E27FC236}">
                <a16:creationId xmlns:a16="http://schemas.microsoft.com/office/drawing/2014/main" id="{0115E35F-CFFA-4D64-A51A-D5D156063113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0532133"/>
              </p:ext>
            </p:extLst>
          </p:nvPr>
        </p:nvGraphicFramePr>
        <p:xfrm>
          <a:off x="312247" y="1776406"/>
          <a:ext cx="4503693" cy="29794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Zástupný objekt pre obsah 6">
            <a:extLst>
              <a:ext uri="{FF2B5EF4-FFF2-40B4-BE49-F238E27FC236}">
                <a16:creationId xmlns:a16="http://schemas.microsoft.com/office/drawing/2014/main" id="{C4852130-D61C-427C-B545-C279AF6D0E7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9499472"/>
              </p:ext>
            </p:extLst>
          </p:nvPr>
        </p:nvGraphicFramePr>
        <p:xfrm>
          <a:off x="5114568" y="1844853"/>
          <a:ext cx="3434758" cy="29794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571371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číslo snímky 1">
            <a:extLst>
              <a:ext uri="{FF2B5EF4-FFF2-40B4-BE49-F238E27FC236}">
                <a16:creationId xmlns:a16="http://schemas.microsoft.com/office/drawing/2014/main" id="{BB265016-FBB8-48AD-ADED-29C6F6751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13" name="Zástupný objekt pre obsah 6">
            <a:extLst>
              <a:ext uri="{FF2B5EF4-FFF2-40B4-BE49-F238E27FC236}">
                <a16:creationId xmlns:a16="http://schemas.microsoft.com/office/drawing/2014/main" id="{B25AF3A5-AD3A-42AC-8A6B-6FFFB1A969D8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782565127"/>
              </p:ext>
            </p:extLst>
          </p:nvPr>
        </p:nvGraphicFramePr>
        <p:xfrm>
          <a:off x="-161855" y="1261714"/>
          <a:ext cx="4275740" cy="3427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Zástupný objekt pre obsah 6">
            <a:extLst>
              <a:ext uri="{FF2B5EF4-FFF2-40B4-BE49-F238E27FC236}">
                <a16:creationId xmlns:a16="http://schemas.microsoft.com/office/drawing/2014/main" id="{B2AC0697-2E5A-4806-9140-739678BA184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9306479"/>
              </p:ext>
            </p:extLst>
          </p:nvPr>
        </p:nvGraphicFramePr>
        <p:xfrm>
          <a:off x="3044950" y="102393"/>
          <a:ext cx="4275740" cy="3427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Zástupný objekt pre obsah 6">
            <a:extLst>
              <a:ext uri="{FF2B5EF4-FFF2-40B4-BE49-F238E27FC236}">
                <a16:creationId xmlns:a16="http://schemas.microsoft.com/office/drawing/2014/main" id="{98679BE4-EF3D-4028-BB79-4B8C7EBFDA5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7827454"/>
              </p:ext>
            </p:extLst>
          </p:nvPr>
        </p:nvGraphicFramePr>
        <p:xfrm>
          <a:off x="4794217" y="2421035"/>
          <a:ext cx="4275740" cy="3427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0363923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EDCC4E-4F88-48A7-B682-CBBFB7B96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sk-SK" dirty="0"/>
              <a:t>Náklady v.s. výnosy</a:t>
            </a:r>
          </a:p>
        </p:txBody>
      </p:sp>
      <p:graphicFrame>
        <p:nvGraphicFramePr>
          <p:cNvPr id="7" name="Zástupný objekt pre obsah 6">
            <a:extLst>
              <a:ext uri="{FF2B5EF4-FFF2-40B4-BE49-F238E27FC236}">
                <a16:creationId xmlns:a16="http://schemas.microsoft.com/office/drawing/2014/main" id="{4B21BF2A-2BE2-434B-9D60-F504858AF21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5247986"/>
              </p:ext>
            </p:extLst>
          </p:nvPr>
        </p:nvGraphicFramePr>
        <p:xfrm>
          <a:off x="1788000" y="853819"/>
          <a:ext cx="4123035" cy="33595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00999B65-A5AD-4647-AB04-6B79F0316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10" name="Graf 9">
            <a:extLst>
              <a:ext uri="{FF2B5EF4-FFF2-40B4-BE49-F238E27FC236}">
                <a16:creationId xmlns:a16="http://schemas.microsoft.com/office/drawing/2014/main" id="{92EE285E-59D2-4037-9107-A3A4030B649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04299176"/>
              </p:ext>
            </p:extLst>
          </p:nvPr>
        </p:nvGraphicFramePr>
        <p:xfrm>
          <a:off x="5946345" y="1808225"/>
          <a:ext cx="3054100" cy="3512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12308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908</Words>
  <Application>Microsoft Office PowerPoint</Application>
  <PresentationFormat>Prezentácia na obrazovke (16:9)</PresentationFormat>
  <Paragraphs>316</Paragraphs>
  <Slides>16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16</vt:i4>
      </vt:variant>
    </vt:vector>
  </HeadingPairs>
  <TitlesOfParts>
    <vt:vector size="21" baseType="lpstr">
      <vt:lpstr>Arial</vt:lpstr>
      <vt:lpstr>Calibri</vt:lpstr>
      <vt:lpstr>Courier New</vt:lpstr>
      <vt:lpstr>Wingdings</vt:lpstr>
      <vt:lpstr>Office Theme</vt:lpstr>
      <vt:lpstr>Výnosnosť pestovania sladovníckeho jačmeňa z pohľadu pestovateľa</vt:lpstr>
      <vt:lpstr>Stručná charakteristika podniku</vt:lpstr>
      <vt:lpstr>Stručná charakteristika podniku</vt:lpstr>
      <vt:lpstr>Štruktúra RV</vt:lpstr>
      <vt:lpstr>Zastúpenie jačmeňa v osevnom postupe (rok zberu)</vt:lpstr>
      <vt:lpstr>Vývoj odrodovej skladby na našom podniku</vt:lpstr>
      <vt:lpstr>Ekonomické porovnanie nákladov 5 plodín v RV</vt:lpstr>
      <vt:lpstr>Prezentácia programu PowerPoint</vt:lpstr>
      <vt:lpstr>Náklady v.s. výnosy</vt:lpstr>
      <vt:lpstr>Náklady v.s. výnosy</vt:lpstr>
      <vt:lpstr>Technológia pestovania jačmeňa</vt:lpstr>
      <vt:lpstr>ŽV v.s. jačmeň</vt:lpstr>
      <vt:lpstr>Nálady pestovateľov</vt:lpstr>
      <vt:lpstr>Pestovať či nepestovať</vt:lpstr>
      <vt:lpstr>Záver</vt:lpstr>
      <vt:lpstr>Ďakujem za pozornosť.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2017-07-11T20:55:37Z</dcterms:created>
  <dcterms:modified xsi:type="dcterms:W3CDTF">2022-02-05T09:24:26Z</dcterms:modified>
</cp:coreProperties>
</file>